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
  </p:notesMasterIdLst>
  <p:sldIdLst>
    <p:sldId id="478" r:id="rId2"/>
    <p:sldId id="480" r:id="rId3"/>
    <p:sldId id="485" r:id="rId4"/>
    <p:sldId id="481" r:id="rId5"/>
    <p:sldId id="482" r:id="rId6"/>
    <p:sldId id="483" r:id="rId7"/>
    <p:sldId id="486" r:id="rId8"/>
    <p:sldId id="487" r:id="rId9"/>
    <p:sldId id="488" r:id="rId10"/>
    <p:sldId id="490" r:id="rId11"/>
    <p:sldId id="489" r:id="rId12"/>
  </p:sldIdLst>
  <p:sldSz cx="9144000" cy="6858000" type="letter"/>
  <p:notesSz cx="6858000" cy="9723438"/>
  <p:defaultTextStyle>
    <a:defPPr>
      <a:defRPr lang="es-E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2">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66"/>
    <a:srgbClr val="9966FF"/>
    <a:srgbClr val="00FF00"/>
    <a:srgbClr val="009900"/>
    <a:srgbClr val="FFFF66"/>
    <a:srgbClr val="0000FF"/>
    <a:srgbClr val="CCFF99"/>
    <a:srgbClr val="66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85" autoAdjust="0"/>
    <p:restoredTop sz="96303" autoAdjust="0"/>
  </p:normalViewPr>
  <p:slideViewPr>
    <p:cSldViewPr>
      <p:cViewPr varScale="1">
        <p:scale>
          <a:sx n="91" d="100"/>
          <a:sy n="91" d="100"/>
        </p:scale>
        <p:origin x="1134" y="66"/>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1590" y="-90"/>
      </p:cViewPr>
      <p:guideLst>
        <p:guide orient="horz" pos="3062"/>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atin typeface="Arial" pitchFamily="34" charset="0"/>
              </a:defRPr>
            </a:lvl1pPr>
          </a:lstStyle>
          <a:p>
            <a:pPr>
              <a:defRPr/>
            </a:pPr>
            <a:endParaRPr lang="es-ES"/>
          </a:p>
        </p:txBody>
      </p:sp>
      <p:sp>
        <p:nvSpPr>
          <p:cNvPr id="3" name="2 Marcador de fecha"/>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atin typeface="Arial" pitchFamily="34" charset="0"/>
              </a:defRPr>
            </a:lvl1pPr>
          </a:lstStyle>
          <a:p>
            <a:pPr>
              <a:defRPr/>
            </a:pPr>
            <a:fld id="{D5EADDC0-4B73-4AFF-AC0C-8B9F0F0BFB80}" type="datetimeFigureOut">
              <a:rPr lang="es-ES"/>
              <a:pPr>
                <a:defRPr/>
              </a:pPr>
              <a:t>21/10/2022</a:t>
            </a:fld>
            <a:endParaRPr lang="es-ES" dirty="0"/>
          </a:p>
        </p:txBody>
      </p:sp>
      <p:sp>
        <p:nvSpPr>
          <p:cNvPr id="4" name="3 Marcador de imagen de diapositiva"/>
          <p:cNvSpPr>
            <a:spLocks noGrp="1" noRot="1" noChangeAspect="1"/>
          </p:cNvSpPr>
          <p:nvPr>
            <p:ph type="sldImg" idx="2"/>
          </p:nvPr>
        </p:nvSpPr>
        <p:spPr>
          <a:xfrm>
            <a:off x="998538" y="728663"/>
            <a:ext cx="4860925" cy="3646487"/>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85800" y="4618038"/>
            <a:ext cx="5486400" cy="4376737"/>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9236075"/>
            <a:ext cx="2971800" cy="485775"/>
          </a:xfrm>
          <a:prstGeom prst="rect">
            <a:avLst/>
          </a:prstGeom>
        </p:spPr>
        <p:txBody>
          <a:bodyPr vert="horz" lIns="91440" tIns="45720" rIns="91440" bIns="45720" rtlCol="0" anchor="b"/>
          <a:lstStyle>
            <a:lvl1pPr algn="l">
              <a:defRPr sz="1200">
                <a:latin typeface="Arial" pitchFamily="34" charset="0"/>
              </a:defRPr>
            </a:lvl1pPr>
          </a:lstStyle>
          <a:p>
            <a:pPr>
              <a:defRPr/>
            </a:pPr>
            <a:endParaRPr lang="es-ES"/>
          </a:p>
        </p:txBody>
      </p:sp>
      <p:sp>
        <p:nvSpPr>
          <p:cNvPr id="7" name="6 Marcador de número de diapositiva"/>
          <p:cNvSpPr>
            <a:spLocks noGrp="1"/>
          </p:cNvSpPr>
          <p:nvPr>
            <p:ph type="sldNum" sz="quarter" idx="5"/>
          </p:nvPr>
        </p:nvSpPr>
        <p:spPr>
          <a:xfrm>
            <a:off x="3884613" y="9236075"/>
            <a:ext cx="2971800" cy="485775"/>
          </a:xfrm>
          <a:prstGeom prst="rect">
            <a:avLst/>
          </a:prstGeom>
        </p:spPr>
        <p:txBody>
          <a:bodyPr vert="horz" lIns="91440" tIns="45720" rIns="91440" bIns="45720" rtlCol="0" anchor="b"/>
          <a:lstStyle>
            <a:lvl1pPr algn="r">
              <a:defRPr sz="1200">
                <a:latin typeface="Arial" pitchFamily="34" charset="0"/>
              </a:defRPr>
            </a:lvl1pPr>
          </a:lstStyle>
          <a:p>
            <a:pPr>
              <a:defRPr/>
            </a:pPr>
            <a:fld id="{E12DC90A-BF81-4503-BBF5-24D1B8405A6B}" type="slidenum">
              <a:rPr lang="es-ES"/>
              <a:pPr>
                <a:defRPr/>
              </a:pPr>
              <a:t>‹Nº›</a:t>
            </a:fld>
            <a:endParaRPr lang="es-ES" dirty="0"/>
          </a:p>
        </p:txBody>
      </p:sp>
    </p:spTree>
    <p:extLst>
      <p:ext uri="{BB962C8B-B14F-4D97-AF65-F5344CB8AC3E}">
        <p14:creationId xmlns:p14="http://schemas.microsoft.com/office/powerpoint/2010/main" val="2542216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638588-22D9-4E45-B9BE-80FC8B485D11}" type="slidenum">
              <a:rPr lang="es-ES" smtClean="0"/>
              <a:pPr/>
              <a:t>1</a:t>
            </a:fld>
            <a:endParaRPr lang="es-ES"/>
          </a:p>
        </p:txBody>
      </p:sp>
    </p:spTree>
    <p:extLst>
      <p:ext uri="{BB962C8B-B14F-4D97-AF65-F5344CB8AC3E}">
        <p14:creationId xmlns:p14="http://schemas.microsoft.com/office/powerpoint/2010/main" val="1778751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638588-22D9-4E45-B9BE-80FC8B485D11}" type="slidenum">
              <a:rPr lang="es-ES" smtClean="0"/>
              <a:pPr/>
              <a:t>2</a:t>
            </a:fld>
            <a:endParaRPr lang="es-ES"/>
          </a:p>
        </p:txBody>
      </p:sp>
    </p:spTree>
    <p:extLst>
      <p:ext uri="{BB962C8B-B14F-4D97-AF65-F5344CB8AC3E}">
        <p14:creationId xmlns:p14="http://schemas.microsoft.com/office/powerpoint/2010/main" val="105010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638588-22D9-4E45-B9BE-80FC8B485D11}" type="slidenum">
              <a:rPr lang="es-ES" smtClean="0"/>
              <a:pPr/>
              <a:t>3</a:t>
            </a:fld>
            <a:endParaRPr lang="es-ES"/>
          </a:p>
        </p:txBody>
      </p:sp>
    </p:spTree>
    <p:extLst>
      <p:ext uri="{BB962C8B-B14F-4D97-AF65-F5344CB8AC3E}">
        <p14:creationId xmlns:p14="http://schemas.microsoft.com/office/powerpoint/2010/main" val="33215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638588-22D9-4E45-B9BE-80FC8B485D11}" type="slidenum">
              <a:rPr lang="es-ES" smtClean="0"/>
              <a:pPr/>
              <a:t>4</a:t>
            </a:fld>
            <a:endParaRPr lang="es-ES"/>
          </a:p>
        </p:txBody>
      </p:sp>
    </p:spTree>
    <p:extLst>
      <p:ext uri="{BB962C8B-B14F-4D97-AF65-F5344CB8AC3E}">
        <p14:creationId xmlns:p14="http://schemas.microsoft.com/office/powerpoint/2010/main" val="4171179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638588-22D9-4E45-B9BE-80FC8B485D11}" type="slidenum">
              <a:rPr lang="es-ES" smtClean="0"/>
              <a:pPr/>
              <a:t>5</a:t>
            </a:fld>
            <a:endParaRPr lang="es-ES"/>
          </a:p>
        </p:txBody>
      </p:sp>
    </p:spTree>
    <p:extLst>
      <p:ext uri="{BB962C8B-B14F-4D97-AF65-F5344CB8AC3E}">
        <p14:creationId xmlns:p14="http://schemas.microsoft.com/office/powerpoint/2010/main" val="132047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638588-22D9-4E45-B9BE-80FC8B485D11}" type="slidenum">
              <a:rPr lang="es-ES" smtClean="0"/>
              <a:pPr/>
              <a:t>6</a:t>
            </a:fld>
            <a:endParaRPr lang="es-ES"/>
          </a:p>
        </p:txBody>
      </p:sp>
    </p:spTree>
    <p:extLst>
      <p:ext uri="{BB962C8B-B14F-4D97-AF65-F5344CB8AC3E}">
        <p14:creationId xmlns:p14="http://schemas.microsoft.com/office/powerpoint/2010/main" val="1429923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C72168A-95E3-4F50-BAF8-641B1EEFF186}" type="slidenum">
              <a:rPr lang="es-ES"/>
              <a:pPr>
                <a:defRPr/>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47DB17F-372D-4994-B91E-AC1CE56D2BED}" type="slidenum">
              <a:rPr lang="es-ES"/>
              <a:pPr>
                <a:defRPr/>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A89487D-D293-4856-A318-AAE693E603B7}"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22F8CC4-03AE-43EC-8DFE-45FFEDAB1AC2}" type="slidenum">
              <a:rPr lang="es-ES"/>
              <a:pPr>
                <a:defRPr/>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CFF6DE5-613A-4E8B-B0DE-40414FBA0A00}" type="slidenum">
              <a:rPr lang="es-ES"/>
              <a:pPr>
                <a:defRPr/>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991C0B7-9CA5-4159-8468-4E00E9229EB9}" type="slidenum">
              <a:rPr lang="es-ES"/>
              <a:pPr>
                <a:defRPr/>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CC96271-8C4C-43E3-95B6-D943AF2A788F}" type="slidenum">
              <a:rPr lang="es-ES"/>
              <a:pPr>
                <a:defRPr/>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FD2FBF7-3BEF-4993-87A8-0C6DE22794F5}" type="slidenum">
              <a:rPr lang="es-ES"/>
              <a:pPr>
                <a:defRPr/>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29B6687-C7E5-4AB9-B997-224A272E84FC}" type="slidenum">
              <a:rPr lang="es-ES"/>
              <a:pPr>
                <a:defRPr/>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F2D4D9E-2477-469F-B21D-E9DEDC5CBB11}" type="slidenum">
              <a:rPr lang="es-ES"/>
              <a:pPr>
                <a:defRPr/>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1539873-1759-4189-9210-FDCEFDF8FBAD}" type="slidenum">
              <a:rPr lang="es-ES"/>
              <a:pPr>
                <a:defRPr/>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22" tIns="45711" rIns="91422" bIns="45711" numCol="1" anchor="ctr" anchorCtr="0" compatLnSpc="1">
            <a:prstTxWarp prst="textNoShape">
              <a:avLst/>
            </a:prstTxWarp>
          </a:bodyPr>
          <a:lstStyle/>
          <a:p>
            <a:pPr lvl="0"/>
            <a:r>
              <a:rPr lang="es-ES"/>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22" tIns="45711" rIns="91422" bIns="45711"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a:defRPr sz="1400" b="0">
                <a:latin typeface="Arial" pitchFamily="34"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algn="ctr">
              <a:defRPr sz="1400" b="0">
                <a:latin typeface="Arial" pitchFamily="34"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22" tIns="45711" rIns="91422" bIns="45711" numCol="1" anchor="t" anchorCtr="0" compatLnSpc="1">
            <a:prstTxWarp prst="textNoShape">
              <a:avLst/>
            </a:prstTxWarp>
          </a:bodyPr>
          <a:lstStyle>
            <a:lvl1pPr algn="r">
              <a:defRPr sz="1400" b="0">
                <a:latin typeface="Arial" pitchFamily="34" charset="0"/>
              </a:defRPr>
            </a:lvl1pPr>
          </a:lstStyle>
          <a:p>
            <a:pPr>
              <a:defRPr/>
            </a:pPr>
            <a:fld id="{B3B042A0-E5DC-436C-AFB5-AFC7B8266524}" type="slidenum">
              <a:rPr lang="es-ES"/>
              <a:pPr>
                <a:defRPr/>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8535290" y="1772816"/>
            <a:ext cx="357190" cy="338554"/>
          </a:xfrm>
          <a:prstGeom prst="rect">
            <a:avLst/>
          </a:prstGeom>
          <a:noFill/>
          <a:ln w="9525" cap="rnd" cmpd="dbl">
            <a:solidFill>
              <a:srgbClr val="CC0000"/>
            </a:solidFill>
            <a:prstDash val="sysDot"/>
          </a:ln>
          <a:effectLst/>
        </p:spPr>
        <p:txBody>
          <a:bodyPr wrap="square" rtlCol="0" anchor="ctr" anchorCtr="0">
            <a:spAutoFit/>
          </a:bodyPr>
          <a:lstStyle/>
          <a:p>
            <a:pPr algn="ctr"/>
            <a:r>
              <a:rPr lang="es-ES" sz="1600" dirty="0">
                <a:solidFill>
                  <a:srgbClr val="9966FF"/>
                </a:solidFill>
                <a:effectLst>
                  <a:outerShdw blurRad="38100" dist="38100" dir="2700000" algn="tl">
                    <a:srgbClr val="000000">
                      <a:alpha val="43137"/>
                    </a:srgbClr>
                  </a:outerShdw>
                </a:effectLst>
                <a:latin typeface="ITC Avant Garde Gothic" pitchFamily="34" charset="0"/>
              </a:rPr>
              <a:t>1</a:t>
            </a:r>
          </a:p>
        </p:txBody>
      </p:sp>
      <p:pic>
        <p:nvPicPr>
          <p:cNvPr id="12" name="Imagen 8">
            <a:extLst>
              <a:ext uri="{FF2B5EF4-FFF2-40B4-BE49-F238E27FC236}">
                <a16:creationId xmlns:a16="http://schemas.microsoft.com/office/drawing/2014/main" xmlns="" id="{76788793-EEE5-4B72-B42E-68A642B38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710" y="224631"/>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xmlns="" id="{8AF491E5-6826-4778-BC8E-E540CD34D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30163"/>
            <a:ext cx="79692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2">
            <a:extLst>
              <a:ext uri="{FF2B5EF4-FFF2-40B4-BE49-F238E27FC236}">
                <a16:creationId xmlns:a16="http://schemas.microsoft.com/office/drawing/2014/main" xmlns="" id="{0120EF3F-6783-4086-A0BD-762A57362ACD}"/>
              </a:ext>
            </a:extLst>
          </p:cNvPr>
          <p:cNvSpPr txBox="1">
            <a:spLocks noChangeArrowheads="1"/>
          </p:cNvSpPr>
          <p:nvPr/>
        </p:nvSpPr>
        <p:spPr bwMode="auto">
          <a:xfrm>
            <a:off x="467544" y="332656"/>
            <a:ext cx="7996746" cy="7569571"/>
          </a:xfrm>
          <a:prstGeom prst="rect">
            <a:avLst/>
          </a:prstGeom>
          <a:noFill/>
          <a:ln>
            <a:noFill/>
          </a:ln>
        </p:spPr>
        <p:txBody>
          <a:bodyPr wrap="square" lIns="82104" tIns="41052" rIns="82104" bIns="41052">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92075" algn="ctr">
              <a:buClr>
                <a:srgbClr val="008000"/>
              </a:buClr>
              <a:defRPr/>
            </a:pPr>
            <a:endParaRPr lang="es-ES" sz="1100" u="sng" dirty="0">
              <a:solidFill>
                <a:srgbClr val="FF0000"/>
              </a:solidFill>
              <a:effectLst>
                <a:outerShdw blurRad="38100" dist="38100" dir="2700000" algn="tl">
                  <a:srgbClr val="C0C0C0"/>
                </a:outerShdw>
              </a:effectLst>
              <a:uFill>
                <a:solidFill>
                  <a:srgbClr val="008000"/>
                </a:solidFill>
              </a:uFill>
              <a:latin typeface="Gill Sans MT" pitchFamily="34" charset="0"/>
            </a:endParaRPr>
          </a:p>
          <a:p>
            <a:pPr marL="92075" algn="ctr">
              <a:buClr>
                <a:srgbClr val="008000"/>
              </a:buClr>
              <a:defRPr/>
            </a:pPr>
            <a:endParaRPr lang="es-ES" sz="1100" u="sng" dirty="0">
              <a:solidFill>
                <a:srgbClr val="FF0000"/>
              </a:solidFill>
              <a:effectLst>
                <a:outerShdw blurRad="38100" dist="38100" dir="2700000" algn="tl">
                  <a:srgbClr val="C0C0C0"/>
                </a:outerShdw>
              </a:effectLst>
              <a:uFill>
                <a:solidFill>
                  <a:srgbClr val="008000"/>
                </a:solidFill>
              </a:uFill>
              <a:latin typeface="Gill Sans MT" pitchFamily="34" charset="0"/>
            </a:endParaRPr>
          </a:p>
          <a:p>
            <a:pPr marL="92075" algn="ctr">
              <a:buClr>
                <a:srgbClr val="008000"/>
              </a:buClr>
              <a:defRPr/>
            </a:pPr>
            <a:r>
              <a:rPr lang="es-ES" sz="1100" u="sng" dirty="0">
                <a:solidFill>
                  <a:srgbClr val="FF0000"/>
                </a:solidFill>
                <a:effectLst>
                  <a:outerShdw blurRad="38100" dist="38100" dir="2700000" algn="tl">
                    <a:srgbClr val="C0C0C0"/>
                  </a:outerShdw>
                </a:effectLst>
                <a:uFill>
                  <a:solidFill>
                    <a:srgbClr val="008000"/>
                  </a:solidFill>
                </a:uFill>
                <a:latin typeface="Gill Sans MT" pitchFamily="34" charset="0"/>
              </a:rPr>
              <a:t>INSTRUCTIVO PARA ELABORAR EL INVENTARIO DOCUMENTAL </a:t>
            </a:r>
          </a:p>
          <a:p>
            <a:pPr marL="92075" algn="ctr">
              <a:buClr>
                <a:srgbClr val="008000"/>
              </a:buClr>
              <a:defRPr/>
            </a:pPr>
            <a:r>
              <a:rPr lang="es-ES" sz="1000" u="sng" dirty="0">
                <a:solidFill>
                  <a:srgbClr val="FF0000"/>
                </a:solidFill>
                <a:effectLst>
                  <a:outerShdw blurRad="38100" dist="38100" dir="2700000" algn="tl">
                    <a:srgbClr val="C0C0C0"/>
                  </a:outerShdw>
                </a:effectLst>
                <a:uFill>
                  <a:solidFill>
                    <a:srgbClr val="008000"/>
                  </a:solidFill>
                </a:uFill>
                <a:latin typeface="Gill Sans MT" pitchFamily="34" charset="0"/>
              </a:rPr>
              <a:t>(ADJUNTO A LA SOLICITUD DE  VALORACIÓN SECUNDARIA)</a:t>
            </a:r>
          </a:p>
          <a:p>
            <a:pPr marL="182563" indent="-90488" algn="just">
              <a:buClr>
                <a:srgbClr val="008000"/>
              </a:buClr>
              <a:buFont typeface="Arial" panose="020B0604020202020204" pitchFamily="34" charset="0"/>
              <a:buChar char="•"/>
              <a:defRPr/>
            </a:pPr>
            <a:endParaRPr lang="es-ES_tradnl" sz="200" dirty="0">
              <a:solidFill>
                <a:srgbClr val="000000"/>
              </a:solidFill>
            </a:endParaRPr>
          </a:p>
          <a:p>
            <a:pPr marL="182563" indent="-90488" algn="just">
              <a:buClr>
                <a:srgbClr val="008000"/>
              </a:buClr>
              <a:buFont typeface="Arial" panose="020B0604020202020204" pitchFamily="34" charset="0"/>
              <a:buChar char="•"/>
              <a:defRPr/>
            </a:pPr>
            <a:endParaRPr lang="es-ES_tradnl" sz="200" dirty="0">
              <a:solidFill>
                <a:srgbClr val="000000"/>
              </a:solidFill>
            </a:endParaRPr>
          </a:p>
          <a:p>
            <a:pPr marL="182563" indent="-90488" algn="just">
              <a:buClr>
                <a:srgbClr val="008000"/>
              </a:buClr>
              <a:buFont typeface="Arial" panose="020B0604020202020204" pitchFamily="34" charset="0"/>
              <a:buChar char="•"/>
              <a:defRPr/>
            </a:pPr>
            <a:endParaRPr lang="es-ES_tradnl" sz="400" dirty="0">
              <a:solidFill>
                <a:srgbClr val="FF0000"/>
              </a:solidFill>
            </a:endParaRPr>
          </a:p>
          <a:p>
            <a:pPr marL="377825" indent="-285750" algn="just">
              <a:buClr>
                <a:srgbClr val="008000"/>
              </a:buClr>
              <a:buAutoNum type="romanUcPeriod"/>
              <a:defRPr/>
            </a:pPr>
            <a:r>
              <a:rPr lang="es-ES_tradnl" sz="1200" dirty="0">
                <a:solidFill>
                  <a:srgbClr val="FF0000"/>
                </a:solidFill>
                <a:latin typeface="Gill Sans MT" pitchFamily="34" charset="0"/>
              </a:rPr>
              <a:t>Escenarios principales que determinan la elaboración del instrumento, considerando la fecha de apertura  de los expedientes:</a:t>
            </a:r>
          </a:p>
          <a:p>
            <a:pPr marL="182563" indent="-90488" algn="just">
              <a:buClr>
                <a:srgbClr val="008000"/>
              </a:buClr>
              <a:buFont typeface="Arial" panose="020B0604020202020204" pitchFamily="34" charset="0"/>
              <a:buChar char="•"/>
              <a:defRPr/>
            </a:pPr>
            <a:endParaRPr lang="es-ES_tradnl" sz="100" dirty="0">
              <a:solidFill>
                <a:srgbClr val="FF0000"/>
              </a:solidFill>
            </a:endParaRPr>
          </a:p>
          <a:p>
            <a:pPr marL="900113" lvl="1" indent="-228600" algn="just">
              <a:lnSpc>
                <a:spcPct val="150000"/>
              </a:lnSpc>
              <a:buClr>
                <a:srgbClr val="008000"/>
              </a:buClr>
              <a:buFont typeface="+mj-lt"/>
              <a:buAutoNum type="arabicPeriod"/>
              <a:defRPr/>
            </a:pPr>
            <a:r>
              <a:rPr lang="es-ES_tradnl" sz="1000" dirty="0">
                <a:solidFill>
                  <a:srgbClr val="008000"/>
                </a:solidFill>
              </a:rPr>
              <a:t>Escenario del año 2008 con VIGENCIA de la Ley de Archivos del Estado: </a:t>
            </a:r>
            <a:r>
              <a:rPr lang="es-ES_tradnl" sz="1000" dirty="0">
                <a:solidFill>
                  <a:srgbClr val="000000"/>
                </a:solidFill>
              </a:rPr>
              <a:t>expedientes generados </a:t>
            </a:r>
            <a:r>
              <a:rPr lang="es-ES_tradnl" sz="1000" u="sng" dirty="0">
                <a:uFill>
                  <a:solidFill>
                    <a:srgbClr val="FF0000"/>
                  </a:solidFill>
                </a:uFill>
              </a:rPr>
              <a:t>A PARTIR</a:t>
            </a:r>
            <a:r>
              <a:rPr lang="es-ES_tradnl" sz="1000" dirty="0">
                <a:solidFill>
                  <a:srgbClr val="000000"/>
                </a:solidFill>
                <a:uFill>
                  <a:solidFill>
                    <a:srgbClr val="00B050"/>
                  </a:solidFill>
                </a:uFill>
              </a:rPr>
              <a:t> de la </a:t>
            </a:r>
            <a:r>
              <a:rPr lang="es-ES_tradnl" sz="1000" dirty="0">
                <a:solidFill>
                  <a:srgbClr val="000000"/>
                </a:solidFill>
              </a:rPr>
              <a:t>entrada en vigor y aplicación de la </a:t>
            </a:r>
            <a:r>
              <a:rPr lang="es-ES_tradnl" sz="1000" dirty="0">
                <a:solidFill>
                  <a:srgbClr val="A800A8"/>
                </a:solidFill>
              </a:rPr>
              <a:t>Ley de Archivos</a:t>
            </a:r>
          </a:p>
          <a:p>
            <a:pPr marL="900113" lvl="1" indent="-228600" algn="just">
              <a:lnSpc>
                <a:spcPct val="150000"/>
              </a:lnSpc>
              <a:buClr>
                <a:srgbClr val="008000"/>
              </a:buClr>
              <a:buFont typeface="+mj-lt"/>
              <a:buAutoNum type="arabicPeriod"/>
              <a:defRPr/>
            </a:pPr>
            <a:r>
              <a:rPr lang="es-ES_tradnl" sz="1000" dirty="0">
                <a:solidFill>
                  <a:srgbClr val="008000"/>
                </a:solidFill>
              </a:rPr>
              <a:t>Escenario del año 2007 y Anteriores: </a:t>
            </a:r>
            <a:r>
              <a:rPr lang="es-ES_tradnl" sz="1000" dirty="0">
                <a:solidFill>
                  <a:srgbClr val="000000"/>
                </a:solidFill>
              </a:rPr>
              <a:t>- expedientes generados </a:t>
            </a:r>
            <a:r>
              <a:rPr lang="es-ES_tradnl" sz="1000" u="sng" dirty="0">
                <a:uFill>
                  <a:solidFill>
                    <a:srgbClr val="FF0000"/>
                  </a:solidFill>
                </a:uFill>
              </a:rPr>
              <a:t>ANTES</a:t>
            </a:r>
            <a:r>
              <a:rPr lang="es-ES_tradnl" sz="1000" dirty="0">
                <a:solidFill>
                  <a:srgbClr val="000000"/>
                </a:solidFill>
              </a:rPr>
              <a:t> de la entrada en vigor y aplicación de la </a:t>
            </a:r>
            <a:r>
              <a:rPr lang="es-ES_tradnl" sz="1000" dirty="0">
                <a:solidFill>
                  <a:srgbClr val="A800A8"/>
                </a:solidFill>
              </a:rPr>
              <a:t>Ley de Archivos del Estado de Hidalgo.</a:t>
            </a:r>
          </a:p>
          <a:p>
            <a:pPr marL="92075" algn="just">
              <a:buClr>
                <a:srgbClr val="008000"/>
              </a:buClr>
              <a:defRPr/>
            </a:pPr>
            <a:endParaRPr lang="es-ES" sz="100" dirty="0">
              <a:solidFill>
                <a:srgbClr val="008000"/>
              </a:solidFill>
              <a:latin typeface="Gill Sans MT" pitchFamily="34" charset="0"/>
            </a:endParaRPr>
          </a:p>
          <a:p>
            <a:pPr marL="92075" algn="just">
              <a:buClr>
                <a:srgbClr val="008000"/>
              </a:buClr>
              <a:defRPr/>
            </a:pPr>
            <a:r>
              <a:rPr lang="es-ES" sz="1200" dirty="0">
                <a:solidFill>
                  <a:srgbClr val="FF0000"/>
                </a:solidFill>
                <a:latin typeface="Gill Sans MT" pitchFamily="34" charset="0"/>
              </a:rPr>
              <a:t>II.    </a:t>
            </a:r>
            <a:r>
              <a:rPr lang="es-ES" sz="1200" u="sng" dirty="0">
                <a:solidFill>
                  <a:srgbClr val="FF0000"/>
                </a:solidFill>
                <a:latin typeface="Gill Sans MT" pitchFamily="34" charset="0"/>
              </a:rPr>
              <a:t>Disposiciones Generales para ambos escenarios:</a:t>
            </a:r>
          </a:p>
          <a:p>
            <a:pPr marL="92075" algn="just">
              <a:buClr>
                <a:srgbClr val="008000"/>
              </a:buClr>
              <a:defRPr/>
            </a:pPr>
            <a:endParaRPr lang="es-ES" sz="100" dirty="0">
              <a:solidFill>
                <a:srgbClr val="008000"/>
              </a:solidFill>
              <a:latin typeface="Gill Sans MT" pitchFamily="34" charset="0"/>
            </a:endParaRPr>
          </a:p>
          <a:p>
            <a:pPr algn="just">
              <a:buClr>
                <a:srgbClr val="008000"/>
              </a:buClr>
              <a:defRPr/>
            </a:pPr>
            <a:endParaRPr lang="es-ES" sz="600" dirty="0">
              <a:solidFill>
                <a:srgbClr val="008000"/>
              </a:solidFill>
              <a:latin typeface="BankGothic Md BT" pitchFamily="34" charset="0"/>
            </a:endParaRPr>
          </a:p>
          <a:p>
            <a:pPr marL="900113" indent="-180975" algn="just">
              <a:buClr>
                <a:srgbClr val="008000"/>
              </a:buClr>
              <a:buFont typeface="+mj-lt"/>
              <a:buAutoNum type="arabicPeriod"/>
              <a:defRPr/>
            </a:pPr>
            <a:r>
              <a:rPr lang="es-ES" sz="1000" dirty="0"/>
              <a:t>El Titular del Sujeto Obligado, o Superior Jerárquico con nivel mínimo de Dirección General, mediante oficio debe comunicar al Secretario Ejecutivo del Sistema Estatal de Archivos, Línea del Tiempo que Identifique por año los cambios en la Denominación Oficial del Fondo Documental, Unidad Administrativa y Área Generadora en el momento de apertura de los expedientes susceptibles de Valoración Secundaria (Oficio </a:t>
            </a:r>
            <a:r>
              <a:rPr lang="es-ES" sz="1000" dirty="0">
                <a:solidFill>
                  <a:srgbClr val="FF0000"/>
                </a:solidFill>
              </a:rPr>
              <a:t>presentado</a:t>
            </a:r>
            <a:r>
              <a:rPr lang="es-ES" sz="1000" dirty="0"/>
              <a:t> en etapa de revisión preliminar).</a:t>
            </a:r>
          </a:p>
          <a:p>
            <a:pPr marL="900113" indent="-180975" algn="just">
              <a:buClr>
                <a:srgbClr val="008000"/>
              </a:buClr>
              <a:buFont typeface="+mj-lt"/>
              <a:buAutoNum type="arabicPeriod"/>
              <a:defRPr/>
            </a:pPr>
            <a:endParaRPr lang="es-ES" sz="400" dirty="0"/>
          </a:p>
          <a:p>
            <a:pPr marL="900113" indent="-180975" algn="just">
              <a:buClr>
                <a:srgbClr val="008000"/>
              </a:buClr>
              <a:buFont typeface="+mj-lt"/>
              <a:buAutoNum type="arabicPeriod"/>
              <a:defRPr/>
            </a:pPr>
            <a:r>
              <a:rPr lang="es-ES" sz="1000" dirty="0">
                <a:latin typeface="Engravers MT" panose="02090707080505020304" pitchFamily="18" charset="0"/>
              </a:rPr>
              <a:t>EL inventario debe </a:t>
            </a:r>
            <a:r>
              <a:rPr lang="es-ES" sz="1000" dirty="0">
                <a:solidFill>
                  <a:srgbClr val="008000"/>
                </a:solidFill>
                <a:latin typeface="Engravers MT" panose="02090707080505020304" pitchFamily="18" charset="0"/>
              </a:rPr>
              <a:t>contener información de expedientes </a:t>
            </a:r>
            <a:r>
              <a:rPr lang="es-ES" sz="1000" dirty="0">
                <a:latin typeface="Engravers MT" panose="02090707080505020304" pitchFamily="18" charset="0"/>
              </a:rPr>
              <a:t>generados por </a:t>
            </a:r>
            <a:r>
              <a:rPr lang="es-ES" sz="1000" u="sng" dirty="0">
                <a:uFill>
                  <a:solidFill>
                    <a:srgbClr val="FF0000"/>
                  </a:solidFill>
                </a:uFill>
                <a:latin typeface="Engravers MT" panose="02090707080505020304" pitchFamily="18" charset="0"/>
              </a:rPr>
              <a:t>UNA o DIVERSAS </a:t>
            </a:r>
            <a:r>
              <a:rPr lang="es-ES" sz="1000" dirty="0">
                <a:latin typeface="Engravers MT" panose="02090707080505020304" pitchFamily="18" charset="0"/>
              </a:rPr>
              <a:t>Áreas Generadoras, que pertenezcan a una UNIDAD ADMINISTRATIVA con nivel mínimo de Dirección de Área o su equivalente (Dependiente de un mismo FONDO DOCUMENTAL)</a:t>
            </a:r>
          </a:p>
          <a:p>
            <a:pPr marL="900113" indent="-180975" algn="just">
              <a:buClr>
                <a:srgbClr val="008000"/>
              </a:buClr>
              <a:buFont typeface="+mj-lt"/>
              <a:buAutoNum type="arabicPeriod"/>
              <a:defRPr/>
            </a:pPr>
            <a:endParaRPr lang="es-MX" sz="400" dirty="0"/>
          </a:p>
          <a:p>
            <a:pPr marL="900113" indent="-180975" algn="just">
              <a:buClr>
                <a:srgbClr val="008000"/>
              </a:buClr>
              <a:buFont typeface="+mj-lt"/>
              <a:buAutoNum type="arabicPeriod"/>
              <a:defRPr/>
            </a:pPr>
            <a:r>
              <a:rPr lang="es-ES" sz="1000" dirty="0"/>
              <a:t>El </a:t>
            </a:r>
            <a:r>
              <a:rPr lang="es-ES" sz="1000" dirty="0">
                <a:solidFill>
                  <a:srgbClr val="008000"/>
                </a:solidFill>
              </a:rPr>
              <a:t>formato</a:t>
            </a:r>
            <a:r>
              <a:rPr lang="es-ES" sz="1000" dirty="0">
                <a:solidFill>
                  <a:srgbClr val="FF0000"/>
                </a:solidFill>
              </a:rPr>
              <a:t> </a:t>
            </a:r>
            <a:r>
              <a:rPr lang="es-ES" sz="1000" dirty="0"/>
              <a:t>para elaborar el inventario debe ser en </a:t>
            </a:r>
            <a:r>
              <a:rPr lang="es-ES" sz="1000" dirty="0">
                <a:solidFill>
                  <a:srgbClr val="008000"/>
                </a:solidFill>
              </a:rPr>
              <a:t>hoja tamaño OFICIO</a:t>
            </a:r>
            <a:r>
              <a:rPr lang="es-ES" sz="1000" dirty="0">
                <a:solidFill>
                  <a:srgbClr val="FF0000"/>
                </a:solidFill>
              </a:rPr>
              <a:t>, </a:t>
            </a:r>
            <a:r>
              <a:rPr lang="es-ES" sz="1000" dirty="0"/>
              <a:t>en la que se integren claramente las tres secciones que lo conforman: A. Área de identificación (Mayúscula); B. Área de Contexto(Columnas); C. Área de Firma (Nombres y Cargos Oficiales, utilizando mayúsculas y minúsculas)</a:t>
            </a:r>
          </a:p>
          <a:p>
            <a:pPr marL="447675" indent="-180975" algn="just">
              <a:buClr>
                <a:srgbClr val="008000"/>
              </a:buClr>
              <a:buFont typeface="+mj-lt"/>
              <a:buAutoNum type="arabicPeriod"/>
              <a:defRPr/>
            </a:pPr>
            <a:endParaRPr lang="es-ES" sz="400" dirty="0">
              <a:solidFill>
                <a:srgbClr val="FF0000"/>
              </a:solidFill>
            </a:endParaRPr>
          </a:p>
          <a:p>
            <a:pPr marL="376237" indent="-285750" algn="just">
              <a:buClr>
                <a:srgbClr val="008000"/>
              </a:buClr>
              <a:buAutoNum type="romanUcPeriod" startAt="3"/>
              <a:defRPr/>
            </a:pPr>
            <a:r>
              <a:rPr lang="es-ES_tradnl" sz="1200" u="sng" dirty="0">
                <a:solidFill>
                  <a:srgbClr val="FF0000"/>
                </a:solidFill>
                <a:latin typeface="Gill Sans MT" pitchFamily="34" charset="0"/>
              </a:rPr>
              <a:t>Disposiciones Específicas  por escenario </a:t>
            </a:r>
          </a:p>
          <a:p>
            <a:pPr marL="90487" algn="just">
              <a:buClr>
                <a:srgbClr val="008000"/>
              </a:buClr>
              <a:defRPr/>
            </a:pPr>
            <a:endParaRPr lang="es-ES_tradnl" sz="1200" u="sng" dirty="0">
              <a:solidFill>
                <a:srgbClr val="FF0000"/>
              </a:solidFill>
              <a:latin typeface="Gill Sans MT" pitchFamily="34" charset="0"/>
            </a:endParaRPr>
          </a:p>
          <a:p>
            <a:pPr marL="900113" indent="-228600" algn="just" defTabSz="900113">
              <a:buClr>
                <a:srgbClr val="008000"/>
              </a:buClr>
              <a:buFont typeface="+mj-lt"/>
              <a:buAutoNum type="arabicPeriod"/>
              <a:defRPr/>
            </a:pPr>
            <a:r>
              <a:rPr lang="es-ES_tradnl" sz="1050" dirty="0">
                <a:solidFill>
                  <a:srgbClr val="FF0000"/>
                </a:solidFill>
              </a:rPr>
              <a:t>Escenario con VIGENCIA de la Ley de Archivos del Estado/2008:</a:t>
            </a:r>
          </a:p>
          <a:p>
            <a:pPr marL="446088" indent="-182563" algn="just">
              <a:buClr>
                <a:srgbClr val="008000"/>
              </a:buClr>
              <a:defRPr/>
            </a:pPr>
            <a:endParaRPr lang="es-ES" sz="300" dirty="0">
              <a:solidFill>
                <a:srgbClr val="008000"/>
              </a:solidFill>
              <a:latin typeface="BankGothic Md BT" pitchFamily="34" charset="0"/>
            </a:endParaRPr>
          </a:p>
          <a:p>
            <a:pPr marL="1260475" lvl="1" algn="just">
              <a:buClr>
                <a:srgbClr val="008000"/>
              </a:buClr>
              <a:buFont typeface="+mj-lt"/>
              <a:buAutoNum type="alphaLcPeriod"/>
              <a:defRPr/>
            </a:pPr>
            <a:r>
              <a:rPr lang="es-MX" sz="1000" dirty="0">
                <a:latin typeface="Engravers MT" panose="02090707080505020304" pitchFamily="18" charset="0"/>
              </a:rPr>
              <a:t>Debe ser elaborado </a:t>
            </a:r>
            <a:r>
              <a:rPr lang="es-ES" sz="1000" dirty="0">
                <a:solidFill>
                  <a:srgbClr val="008000"/>
                </a:solidFill>
                <a:uFill>
                  <a:solidFill>
                    <a:srgbClr val="66FF66"/>
                  </a:solidFill>
                </a:uFill>
                <a:latin typeface="Engravers MT" panose="02090707080505020304" pitchFamily="18" charset="0"/>
              </a:rPr>
              <a:t>por año de ejercicio</a:t>
            </a:r>
            <a:endParaRPr lang="es-MX" sz="1000" dirty="0">
              <a:solidFill>
                <a:srgbClr val="008000"/>
              </a:solidFill>
              <a:latin typeface="Engravers MT" panose="02090707080505020304" pitchFamily="18" charset="0"/>
            </a:endParaRPr>
          </a:p>
          <a:p>
            <a:pPr marL="1260475" lvl="1" algn="just">
              <a:buClr>
                <a:srgbClr val="008000"/>
              </a:buClr>
              <a:buFont typeface="+mj-lt"/>
              <a:buAutoNum type="alphaLcPeriod"/>
              <a:defRPr/>
            </a:pPr>
            <a:endParaRPr lang="es-MX" sz="600" dirty="0">
              <a:latin typeface="Engravers MT" panose="02090707080505020304" pitchFamily="18" charset="0"/>
            </a:endParaRPr>
          </a:p>
          <a:p>
            <a:pPr marL="1260475" lvl="1" algn="just">
              <a:buClr>
                <a:srgbClr val="008000"/>
              </a:buClr>
              <a:buFont typeface="+mj-lt"/>
              <a:buAutoNum type="alphaLcPeriod"/>
              <a:defRPr/>
            </a:pPr>
            <a:r>
              <a:rPr lang="es-MX" sz="1000" dirty="0">
                <a:latin typeface="Engravers MT" panose="02090707080505020304" pitchFamily="18" charset="0"/>
              </a:rPr>
              <a:t>El Inventario podrá reportar hasta </a:t>
            </a:r>
            <a:r>
              <a:rPr lang="es-MX" sz="1000" u="sng" dirty="0">
                <a:uFill>
                  <a:solidFill>
                    <a:srgbClr val="FF0000"/>
                  </a:solidFill>
                </a:uFill>
                <a:latin typeface="Engravers MT" panose="02090707080505020304" pitchFamily="18" charset="0"/>
              </a:rPr>
              <a:t>TRES</a:t>
            </a:r>
            <a:r>
              <a:rPr lang="es-MX" sz="1000" dirty="0">
                <a:latin typeface="Engravers MT" panose="02090707080505020304" pitchFamily="18" charset="0"/>
              </a:rPr>
              <a:t> </a:t>
            </a:r>
            <a:r>
              <a:rPr lang="es-MX" sz="900" dirty="0">
                <a:latin typeface="Engravers MT" panose="02090707080505020304" pitchFamily="18" charset="0"/>
              </a:rPr>
              <a:t>SERIES DOCUMENTALES por Área Generadora</a:t>
            </a:r>
            <a:endParaRPr lang="es-ES" sz="1000" dirty="0">
              <a:latin typeface="Engravers MT" panose="02090707080505020304" pitchFamily="18" charset="0"/>
            </a:endParaRPr>
          </a:p>
          <a:p>
            <a:pPr marL="1260475" lvl="1" algn="just">
              <a:buClr>
                <a:srgbClr val="008000"/>
              </a:buClr>
              <a:buFont typeface="+mj-lt"/>
              <a:buAutoNum type="alphaLcPeriod"/>
              <a:defRPr/>
            </a:pPr>
            <a:endParaRPr lang="es-ES" sz="600" dirty="0">
              <a:latin typeface="Engravers MT" panose="02090707080505020304" pitchFamily="18" charset="0"/>
            </a:endParaRPr>
          </a:p>
          <a:p>
            <a:pPr marL="1260475" lvl="1" algn="just">
              <a:buClr>
                <a:srgbClr val="008000"/>
              </a:buClr>
              <a:buFont typeface="+mj-lt"/>
              <a:buAutoNum type="alphaLcPeriod"/>
              <a:defRPr/>
            </a:pPr>
            <a:r>
              <a:rPr lang="es-ES" sz="1000" dirty="0">
                <a:solidFill>
                  <a:srgbClr val="008000"/>
                </a:solidFill>
                <a:latin typeface="Engravers MT" panose="02090707080505020304" pitchFamily="18" charset="0"/>
              </a:rPr>
              <a:t>Modalidades </a:t>
            </a:r>
            <a:r>
              <a:rPr lang="es-ES" sz="1000" u="sng" dirty="0">
                <a:uFill>
                  <a:solidFill>
                    <a:srgbClr val="FF0000"/>
                  </a:solidFill>
                </a:uFill>
                <a:latin typeface="Engravers MT" panose="02090707080505020304" pitchFamily="18" charset="0"/>
              </a:rPr>
              <a:t>para valorar las series y/o subseries documentales</a:t>
            </a:r>
            <a:r>
              <a:rPr lang="es-ES" sz="1000" dirty="0">
                <a:latin typeface="Engravers MT" panose="02090707080505020304" pitchFamily="18" charset="0"/>
              </a:rPr>
              <a:t>, aplicará lo establecido en los </a:t>
            </a:r>
            <a:r>
              <a:rPr lang="es-MX" sz="1000" dirty="0">
                <a:solidFill>
                  <a:srgbClr val="A800A8"/>
                </a:solidFill>
                <a:uFill>
                  <a:solidFill>
                    <a:srgbClr val="00FF00"/>
                  </a:solidFill>
                </a:uFill>
                <a:latin typeface="Engravers MT" panose="02090707080505020304" pitchFamily="18" charset="0"/>
              </a:rPr>
              <a:t>Instrumentos de Consulta</a:t>
            </a:r>
            <a:r>
              <a:rPr lang="es-ES" sz="1000" dirty="0">
                <a:latin typeface="Engravers MT" panose="02090707080505020304" pitchFamily="18" charset="0"/>
              </a:rPr>
              <a:t> del año de </a:t>
            </a:r>
            <a:r>
              <a:rPr lang="es-ES" sz="1000" dirty="0">
                <a:solidFill>
                  <a:srgbClr val="008000"/>
                </a:solidFill>
                <a:latin typeface="Engravers MT" panose="02090707080505020304" pitchFamily="18" charset="0"/>
              </a:rPr>
              <a:t>ejercicio</a:t>
            </a:r>
            <a:r>
              <a:rPr lang="es-ES" sz="1000" dirty="0">
                <a:latin typeface="Engravers MT" panose="02090707080505020304" pitchFamily="18" charset="0"/>
              </a:rPr>
              <a:t> </a:t>
            </a:r>
            <a:r>
              <a:rPr lang="es-ES_tradnl" sz="1000" dirty="0">
                <a:latin typeface="Engravers MT" panose="02090707080505020304" pitchFamily="18" charset="0"/>
              </a:rPr>
              <a:t>a que estén sujetas (Tiempo de Guarda, Clasificación de Información, Destino Final Propuesto)</a:t>
            </a:r>
          </a:p>
          <a:p>
            <a:pPr marL="1260475" lvl="1" algn="just">
              <a:buClr>
                <a:srgbClr val="008000"/>
              </a:buClr>
              <a:buFont typeface="+mj-lt"/>
              <a:buAutoNum type="alphaLcPeriod"/>
              <a:defRPr/>
            </a:pPr>
            <a:endParaRPr lang="es-MX" sz="600" dirty="0"/>
          </a:p>
          <a:p>
            <a:pPr marL="1260475" lvl="1" algn="just">
              <a:buClr>
                <a:srgbClr val="008000"/>
              </a:buClr>
              <a:buFont typeface="+mj-lt"/>
              <a:buAutoNum type="alphaLcPeriod"/>
              <a:defRPr/>
            </a:pPr>
            <a:r>
              <a:rPr lang="es-ES" sz="1000" dirty="0"/>
              <a:t>Los </a:t>
            </a:r>
            <a:r>
              <a:rPr lang="es-MX" sz="1000" dirty="0">
                <a:solidFill>
                  <a:srgbClr val="A800A8"/>
                </a:solidFill>
                <a:uFill>
                  <a:solidFill>
                    <a:srgbClr val="00FF00"/>
                  </a:solidFill>
                </a:uFill>
              </a:rPr>
              <a:t>Instrumentos de Consulta </a:t>
            </a:r>
            <a:r>
              <a:rPr lang="es-ES" sz="1000" dirty="0"/>
              <a:t>deben encontrarse </a:t>
            </a:r>
            <a:r>
              <a:rPr lang="es-ES" sz="1000" dirty="0">
                <a:solidFill>
                  <a:srgbClr val="008000"/>
                </a:solidFill>
              </a:rPr>
              <a:t>validados</a:t>
            </a:r>
            <a:r>
              <a:rPr lang="es-ES" sz="1000" dirty="0"/>
              <a:t> por la </a:t>
            </a:r>
            <a:r>
              <a:rPr lang="es-ES" sz="900" dirty="0">
                <a:solidFill>
                  <a:srgbClr val="A800A8"/>
                </a:solidFill>
              </a:rPr>
              <a:t>“AUTORIDAD COMPETENTE”</a:t>
            </a:r>
            <a:endParaRPr lang="es-ES" sz="1000" dirty="0"/>
          </a:p>
          <a:p>
            <a:pPr marL="1260475" lvl="1" algn="just">
              <a:buClr>
                <a:srgbClr val="008000"/>
              </a:buClr>
              <a:buFont typeface="+mj-lt"/>
              <a:buAutoNum type="alphaLcPeriod"/>
              <a:defRPr/>
            </a:pPr>
            <a:endParaRPr lang="es-ES" sz="500" dirty="0">
              <a:uFill>
                <a:solidFill>
                  <a:srgbClr val="66FF66"/>
                </a:solidFill>
              </a:uFill>
            </a:endParaRPr>
          </a:p>
          <a:p>
            <a:pPr marL="1260475" lvl="1" algn="just">
              <a:buClr>
                <a:srgbClr val="008000"/>
              </a:buClr>
              <a:buFont typeface="+mj-lt"/>
              <a:buAutoNum type="alphaLcPeriod"/>
              <a:defRPr/>
            </a:pPr>
            <a:r>
              <a:rPr lang="es-MX" sz="1000" dirty="0"/>
              <a:t>Se respetarán los criterios autorizados en los </a:t>
            </a:r>
            <a:r>
              <a:rPr lang="es-MX" sz="1000" dirty="0">
                <a:solidFill>
                  <a:srgbClr val="A800A8"/>
                </a:solidFill>
                <a:uFill>
                  <a:solidFill>
                    <a:srgbClr val="00FF00"/>
                  </a:solidFill>
                </a:uFill>
              </a:rPr>
              <a:t>Instrumentos de Consulta</a:t>
            </a:r>
            <a:r>
              <a:rPr lang="es-MX" sz="1000" dirty="0"/>
              <a:t> debidamente validados</a:t>
            </a:r>
          </a:p>
          <a:p>
            <a:pPr marL="1260475" lvl="1" algn="just">
              <a:buClr>
                <a:srgbClr val="008000"/>
              </a:buClr>
              <a:buFont typeface="+mj-lt"/>
              <a:buAutoNum type="alphaLcPeriod"/>
              <a:defRPr/>
            </a:pPr>
            <a:endParaRPr lang="es-MX" sz="500" dirty="0"/>
          </a:p>
          <a:p>
            <a:pPr marL="1260475" lvl="1" algn="just">
              <a:buClr>
                <a:srgbClr val="008000"/>
              </a:buClr>
              <a:buFont typeface="+mj-lt"/>
              <a:buAutoNum type="alphaLcPeriod"/>
              <a:defRPr/>
            </a:pPr>
            <a:r>
              <a:rPr lang="es-MX" sz="1000" dirty="0"/>
              <a:t>Los expedientes ya deben estar reportados en el </a:t>
            </a:r>
            <a:r>
              <a:rPr lang="es-MX" sz="1000" dirty="0">
                <a:solidFill>
                  <a:srgbClr val="A800A8"/>
                </a:solidFill>
                <a:uFill>
                  <a:solidFill>
                    <a:srgbClr val="00FF00"/>
                  </a:solidFill>
                </a:uFill>
              </a:rPr>
              <a:t>Inventario Documental </a:t>
            </a:r>
            <a:r>
              <a:rPr lang="es-ES" sz="1000" dirty="0"/>
              <a:t>del año que le corresponda, debidamente </a:t>
            </a:r>
            <a:r>
              <a:rPr lang="es-ES" sz="1050" dirty="0">
                <a:solidFill>
                  <a:srgbClr val="008000"/>
                </a:solidFill>
              </a:rPr>
              <a:t>validado</a:t>
            </a:r>
            <a:r>
              <a:rPr lang="es-ES" sz="1050" dirty="0"/>
              <a:t> por la </a:t>
            </a:r>
            <a:r>
              <a:rPr lang="es-ES" sz="1000" dirty="0">
                <a:solidFill>
                  <a:srgbClr val="A800A8"/>
                </a:solidFill>
              </a:rPr>
              <a:t>“AUTORIDAD COMPETENTE”</a:t>
            </a:r>
          </a:p>
          <a:p>
            <a:pPr marL="446088" indent="-182563" algn="just">
              <a:buClr>
                <a:srgbClr val="008000"/>
              </a:buClr>
              <a:buFont typeface="+mj-lt"/>
              <a:buAutoNum type="arabicPeriod"/>
              <a:defRPr/>
            </a:pPr>
            <a:endParaRPr lang="es-ES" sz="300" dirty="0"/>
          </a:p>
          <a:p>
            <a:pPr marL="269875" indent="-171450" algn="just">
              <a:buClr>
                <a:srgbClr val="008000"/>
              </a:buClr>
              <a:buFont typeface="Arial" panose="020B0604020202020204" pitchFamily="34" charset="0"/>
              <a:buChar char="•"/>
              <a:defRPr/>
            </a:pPr>
            <a:r>
              <a:rPr lang="es-MX" sz="1050" dirty="0"/>
              <a:t> </a:t>
            </a:r>
            <a:endParaRPr lang="es-MX" sz="1000" dirty="0"/>
          </a:p>
          <a:p>
            <a:pPr marL="92075" algn="just">
              <a:buClr>
                <a:srgbClr val="008000"/>
              </a:buClr>
              <a:defRPr/>
            </a:pPr>
            <a:endParaRPr lang="es-ES" sz="1000"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xmlns="" id="{13510E8D-E7FC-45C6-B2A6-7646EBA4BED7}"/>
              </a:ext>
            </a:extLst>
          </p:cNvPr>
          <p:cNvSpPr/>
          <p:nvPr/>
        </p:nvSpPr>
        <p:spPr>
          <a:xfrm>
            <a:off x="179512" y="2780928"/>
            <a:ext cx="3600400" cy="115212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MX" sz="1600" u="sng" dirty="0">
                <a:solidFill>
                  <a:schemeClr val="tx1"/>
                </a:solidFill>
                <a:latin typeface="Arial" panose="020B0604020202020204" pitchFamily="34" charset="0"/>
                <a:cs typeface="Arial" panose="020B0604020202020204" pitchFamily="34" charset="0"/>
              </a:rPr>
              <a:t> FICHA DE CONTEO </a:t>
            </a:r>
          </a:p>
          <a:p>
            <a:pPr algn="ctr">
              <a:defRPr/>
            </a:pPr>
            <a:r>
              <a:rPr lang="es-MX" sz="1600" dirty="0">
                <a:solidFill>
                  <a:schemeClr val="tx1"/>
                </a:solidFill>
                <a:latin typeface="Arial" panose="020B0604020202020204" pitchFamily="34" charset="0"/>
                <a:cs typeface="Arial" panose="020B0604020202020204" pitchFamily="34" charset="0"/>
              </a:rPr>
              <a:t>para determinar el “Destino final” </a:t>
            </a:r>
          </a:p>
          <a:p>
            <a:pPr algn="ctr">
              <a:defRPr/>
            </a:pPr>
            <a:r>
              <a:rPr lang="es-MX" sz="1600" dirty="0">
                <a:solidFill>
                  <a:schemeClr val="tx1"/>
                </a:solidFill>
                <a:latin typeface="Arial" panose="020B0604020202020204" pitchFamily="34" charset="0"/>
                <a:cs typeface="Arial" panose="020B0604020202020204" pitchFamily="34" charset="0"/>
              </a:rPr>
              <a:t>de la documentación de archivo.</a:t>
            </a:r>
          </a:p>
        </p:txBody>
      </p:sp>
      <p:pic>
        <p:nvPicPr>
          <p:cNvPr id="5" name="Imagen 4">
            <a:extLst>
              <a:ext uri="{FF2B5EF4-FFF2-40B4-BE49-F238E27FC236}">
                <a16:creationId xmlns:a16="http://schemas.microsoft.com/office/drawing/2014/main" xmlns="" id="{D4EB24A5-CC09-4840-9356-69D844A8F0F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000"/>
                    </a14:imgEffect>
                    <a14:imgEffect>
                      <a14:brightnessContrast bright="24000"/>
                    </a14:imgEffect>
                  </a14:imgLayer>
                </a14:imgProps>
              </a:ext>
              <a:ext uri="{28A0092B-C50C-407E-A947-70E740481C1C}">
                <a14:useLocalDpi xmlns:a14="http://schemas.microsoft.com/office/drawing/2010/main" val="0"/>
              </a:ext>
            </a:extLst>
          </a:blip>
          <a:stretch>
            <a:fillRect/>
          </a:stretch>
        </p:blipFill>
        <p:spPr>
          <a:xfrm>
            <a:off x="3794684" y="224644"/>
            <a:ext cx="4901079" cy="6264696"/>
          </a:xfrm>
          <a:prstGeom prst="rect">
            <a:avLst/>
          </a:prstGeom>
          <a:effectLst>
            <a:glow>
              <a:schemeClr val="accent1"/>
            </a:glow>
          </a:effectLst>
        </p:spPr>
      </p:pic>
    </p:spTree>
    <p:extLst>
      <p:ext uri="{BB962C8B-B14F-4D97-AF65-F5344CB8AC3E}">
        <p14:creationId xmlns:p14="http://schemas.microsoft.com/office/powerpoint/2010/main" val="316868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4">
            <a:extLst>
              <a:ext uri="{FF2B5EF4-FFF2-40B4-BE49-F238E27FC236}">
                <a16:creationId xmlns:a16="http://schemas.microsoft.com/office/drawing/2014/main" xmlns="" id="{1EF1024B-8A16-43E2-AF3F-F6F6C06E6D5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9000"/>
                    </a14:imgEffect>
                  </a14:imgLayer>
                </a14:imgProps>
              </a:ext>
              <a:ext uri="{28A0092B-C50C-407E-A947-70E740481C1C}">
                <a14:useLocalDpi xmlns:a14="http://schemas.microsoft.com/office/drawing/2010/main" val="0"/>
              </a:ext>
            </a:extLst>
          </a:blip>
          <a:stretch>
            <a:fillRect/>
          </a:stretch>
        </p:blipFill>
        <p:spPr>
          <a:xfrm>
            <a:off x="488977" y="373773"/>
            <a:ext cx="8166045" cy="6110454"/>
          </a:xfrm>
          <a:prstGeom prst="rect">
            <a:avLst/>
          </a:prstGeom>
        </p:spPr>
      </p:pic>
      <p:sp>
        <p:nvSpPr>
          <p:cNvPr id="3" name="CuadroTexto 2">
            <a:extLst>
              <a:ext uri="{FF2B5EF4-FFF2-40B4-BE49-F238E27FC236}">
                <a16:creationId xmlns:a16="http://schemas.microsoft.com/office/drawing/2014/main" xmlns="" id="{1115EF46-7140-4A84-BA14-F145C5A6C74C}"/>
              </a:ext>
            </a:extLst>
          </p:cNvPr>
          <p:cNvSpPr txBox="1"/>
          <p:nvPr/>
        </p:nvSpPr>
        <p:spPr>
          <a:xfrm>
            <a:off x="6267273" y="980728"/>
            <a:ext cx="720080" cy="646331"/>
          </a:xfrm>
          <a:prstGeom prst="rect">
            <a:avLst/>
          </a:prstGeom>
          <a:noFill/>
        </p:spPr>
        <p:txBody>
          <a:bodyPr wrap="square" rtlCol="0">
            <a:spAutoFit/>
          </a:bodyPr>
          <a:lstStyle/>
          <a:p>
            <a:r>
              <a:rPr lang="es-MX" dirty="0"/>
              <a:t>PG</a:t>
            </a:r>
          </a:p>
          <a:p>
            <a:r>
              <a:rPr lang="es-MX" dirty="0"/>
              <a:t>PGC</a:t>
            </a:r>
          </a:p>
        </p:txBody>
      </p:sp>
      <p:sp>
        <p:nvSpPr>
          <p:cNvPr id="4" name="CuadroTexto 3">
            <a:extLst>
              <a:ext uri="{FF2B5EF4-FFF2-40B4-BE49-F238E27FC236}">
                <a16:creationId xmlns:a16="http://schemas.microsoft.com/office/drawing/2014/main" xmlns="" id="{4B0765F1-3AF1-4AD6-9742-E0F811D55F5E}"/>
              </a:ext>
            </a:extLst>
          </p:cNvPr>
          <p:cNvSpPr txBox="1"/>
          <p:nvPr/>
        </p:nvSpPr>
        <p:spPr>
          <a:xfrm>
            <a:off x="6987353" y="703729"/>
            <a:ext cx="720080" cy="923330"/>
          </a:xfrm>
          <a:prstGeom prst="rect">
            <a:avLst/>
          </a:prstGeom>
          <a:noFill/>
        </p:spPr>
        <p:txBody>
          <a:bodyPr wrap="square" rtlCol="0">
            <a:spAutoFit/>
          </a:bodyPr>
          <a:lstStyle/>
          <a:p>
            <a:r>
              <a:rPr lang="es-MX" dirty="0"/>
              <a:t>M</a:t>
            </a:r>
          </a:p>
          <a:p>
            <a:r>
              <a:rPr lang="es-MX" dirty="0"/>
              <a:t>AH</a:t>
            </a:r>
          </a:p>
          <a:p>
            <a:r>
              <a:rPr lang="es-MX" dirty="0"/>
              <a:t>BD</a:t>
            </a:r>
          </a:p>
        </p:txBody>
      </p:sp>
      <p:sp>
        <p:nvSpPr>
          <p:cNvPr id="5" name="CuadroTexto 4">
            <a:extLst>
              <a:ext uri="{FF2B5EF4-FFF2-40B4-BE49-F238E27FC236}">
                <a16:creationId xmlns:a16="http://schemas.microsoft.com/office/drawing/2014/main" xmlns="" id="{50FE97D3-6FAC-4CF3-ABE7-45EA33885BEF}"/>
              </a:ext>
            </a:extLst>
          </p:cNvPr>
          <p:cNvSpPr txBox="1"/>
          <p:nvPr/>
        </p:nvSpPr>
        <p:spPr>
          <a:xfrm>
            <a:off x="7021669" y="5949280"/>
            <a:ext cx="720080" cy="646331"/>
          </a:xfrm>
          <a:prstGeom prst="rect">
            <a:avLst/>
          </a:prstGeom>
          <a:noFill/>
        </p:spPr>
        <p:txBody>
          <a:bodyPr wrap="square" rtlCol="0">
            <a:spAutoFit/>
          </a:bodyPr>
          <a:lstStyle/>
          <a:p>
            <a:r>
              <a:rPr lang="es-MX" dirty="0"/>
              <a:t>TS</a:t>
            </a:r>
          </a:p>
          <a:p>
            <a:r>
              <a:rPr lang="es-MX" dirty="0"/>
              <a:t>BD</a:t>
            </a:r>
          </a:p>
        </p:txBody>
      </p:sp>
    </p:spTree>
    <p:extLst>
      <p:ext uri="{BB962C8B-B14F-4D97-AF65-F5344CB8AC3E}">
        <p14:creationId xmlns:p14="http://schemas.microsoft.com/office/powerpoint/2010/main" val="2563136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8513763" y="2636912"/>
            <a:ext cx="357190" cy="338554"/>
          </a:xfrm>
          <a:prstGeom prst="rect">
            <a:avLst/>
          </a:prstGeom>
          <a:noFill/>
          <a:ln w="9525" cap="rnd" cmpd="dbl">
            <a:solidFill>
              <a:srgbClr val="CC0000"/>
            </a:solidFill>
            <a:prstDash val="sysDot"/>
          </a:ln>
          <a:effectLst/>
        </p:spPr>
        <p:txBody>
          <a:bodyPr wrap="square" rtlCol="0" anchor="ctr" anchorCtr="0">
            <a:spAutoFit/>
          </a:bodyPr>
          <a:lstStyle/>
          <a:p>
            <a:pPr algn="ctr"/>
            <a:r>
              <a:rPr lang="es-ES" sz="1600" dirty="0">
                <a:solidFill>
                  <a:srgbClr val="9966FF"/>
                </a:solidFill>
                <a:effectLst>
                  <a:outerShdw blurRad="38100" dist="38100" dir="2700000" algn="tl">
                    <a:srgbClr val="000000">
                      <a:alpha val="43137"/>
                    </a:srgbClr>
                  </a:outerShdw>
                </a:effectLst>
                <a:latin typeface="ITC Avant Garde Gothic" pitchFamily="34" charset="0"/>
              </a:rPr>
              <a:t>2</a:t>
            </a:r>
          </a:p>
        </p:txBody>
      </p:sp>
      <p:pic>
        <p:nvPicPr>
          <p:cNvPr id="12" name="Imagen 8">
            <a:extLst>
              <a:ext uri="{FF2B5EF4-FFF2-40B4-BE49-F238E27FC236}">
                <a16:creationId xmlns:a16="http://schemas.microsoft.com/office/drawing/2014/main" xmlns="" id="{76788793-EEE5-4B72-B42E-68A642B38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710" y="224631"/>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xmlns="" id="{8AF491E5-6826-4778-BC8E-E540CD34D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30163"/>
            <a:ext cx="79692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2">
            <a:extLst>
              <a:ext uri="{FF2B5EF4-FFF2-40B4-BE49-F238E27FC236}">
                <a16:creationId xmlns:a16="http://schemas.microsoft.com/office/drawing/2014/main" xmlns="" id="{0120EF3F-6783-4086-A0BD-762A57362ACD}"/>
              </a:ext>
            </a:extLst>
          </p:cNvPr>
          <p:cNvSpPr txBox="1">
            <a:spLocks noChangeArrowheads="1"/>
          </p:cNvSpPr>
          <p:nvPr/>
        </p:nvSpPr>
        <p:spPr bwMode="auto">
          <a:xfrm>
            <a:off x="35496" y="620688"/>
            <a:ext cx="9036496" cy="6984795"/>
          </a:xfrm>
          <a:prstGeom prst="rect">
            <a:avLst/>
          </a:prstGeom>
          <a:noFill/>
          <a:ln>
            <a:noFill/>
          </a:ln>
        </p:spPr>
        <p:txBody>
          <a:bodyPr wrap="square" lIns="82104" tIns="41052" rIns="82104" bIns="41052">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92075" algn="just">
              <a:buClr>
                <a:srgbClr val="008000"/>
              </a:buClr>
              <a:defRPr/>
            </a:pPr>
            <a:endParaRPr lang="es-ES" sz="700" dirty="0">
              <a:solidFill>
                <a:srgbClr val="008000"/>
              </a:solidFill>
              <a:latin typeface="Gill Sans MT" pitchFamily="34" charset="0"/>
            </a:endParaRPr>
          </a:p>
          <a:p>
            <a:pPr marL="269875" indent="-171450" algn="just">
              <a:buClr>
                <a:srgbClr val="008000"/>
              </a:buClr>
              <a:buFont typeface="Arial" panose="020B0604020202020204" pitchFamily="34" charset="0"/>
              <a:buChar char="•"/>
              <a:defRPr/>
            </a:pPr>
            <a:r>
              <a:rPr lang="es-ES_tradnl" sz="1050" dirty="0">
                <a:solidFill>
                  <a:srgbClr val="FF0000"/>
                </a:solidFill>
              </a:rPr>
              <a:t>Escenario del año 2007 y Anteriores:</a:t>
            </a:r>
          </a:p>
          <a:p>
            <a:pPr marL="269875" indent="-171450" algn="just">
              <a:buClr>
                <a:srgbClr val="008000"/>
              </a:buClr>
              <a:buFont typeface="Arial" panose="020B0604020202020204" pitchFamily="34" charset="0"/>
              <a:buChar char="•"/>
              <a:defRPr/>
            </a:pPr>
            <a:r>
              <a:rPr lang="es-MX" sz="1050" dirty="0"/>
              <a:t>1. </a:t>
            </a:r>
            <a:r>
              <a:rPr lang="es-MX" sz="1000" dirty="0"/>
              <a:t>El Inventario podrá reportar expedientes generados </a:t>
            </a:r>
            <a:r>
              <a:rPr lang="es-ES" sz="1000" dirty="0"/>
              <a:t>por </a:t>
            </a:r>
            <a:r>
              <a:rPr lang="es-ES" sz="1000" u="sng" dirty="0">
                <a:uFill>
                  <a:solidFill>
                    <a:srgbClr val="FF0000"/>
                  </a:solidFill>
                </a:uFill>
              </a:rPr>
              <a:t>UNA o DIVERSAS </a:t>
            </a:r>
            <a:r>
              <a:rPr lang="es-ES" sz="1000" dirty="0"/>
              <a:t>Áreas Generadoras, que pertenezcan a una UNIDAD ADMINISTRATIVA con nivel mínimo de Dirección de Área o su equivalente, dependiente de un mismo FONDO DOCUMENTAL  (SIN CAMBIOS EN DENOMINACIONES); Sin límite de AÑOS a reportar</a:t>
            </a:r>
            <a:endParaRPr lang="es-MX" sz="1000" dirty="0"/>
          </a:p>
          <a:p>
            <a:pPr marL="268288" lvl="1" indent="0" algn="just">
              <a:buClr>
                <a:srgbClr val="008000"/>
              </a:buClr>
            </a:pPr>
            <a:endParaRPr lang="es-ES_tradnl" sz="1100" dirty="0">
              <a:solidFill>
                <a:srgbClr val="FF0000"/>
              </a:solidFill>
            </a:endParaRPr>
          </a:p>
          <a:p>
            <a:pPr marL="268288" lvl="1" indent="0" algn="just">
              <a:buClr>
                <a:srgbClr val="008000"/>
              </a:buClr>
            </a:pPr>
            <a:r>
              <a:rPr lang="es-ES" sz="1200" dirty="0">
                <a:solidFill>
                  <a:srgbClr val="008000"/>
                </a:solidFill>
                <a:latin typeface="Gill Sans MT" pitchFamily="34" charset="0"/>
              </a:rPr>
              <a:t> </a:t>
            </a:r>
            <a:r>
              <a:rPr lang="es-ES" sz="1100" u="sng" dirty="0">
                <a:solidFill>
                  <a:srgbClr val="FF0000"/>
                </a:solidFill>
                <a:effectLst>
                  <a:outerShdw blurRad="38100" dist="38100" dir="2700000" algn="tl">
                    <a:srgbClr val="C0C0C0"/>
                  </a:outerShdw>
                </a:effectLst>
                <a:uFill>
                  <a:solidFill>
                    <a:srgbClr val="008000"/>
                  </a:solidFill>
                </a:uFill>
                <a:latin typeface="Gill Sans MT" pitchFamily="34" charset="0"/>
              </a:rPr>
              <a:t>Datos Área  de  Identificación:</a:t>
            </a:r>
            <a:endParaRPr lang="es-ES_tradnl" sz="1100" dirty="0">
              <a:solidFill>
                <a:srgbClr val="FF0000"/>
              </a:solidFill>
            </a:endParaRPr>
          </a:p>
          <a:p>
            <a:pPr marL="449263" lvl="1" indent="-180975" algn="just">
              <a:buClr>
                <a:srgbClr val="008000"/>
              </a:buClr>
              <a:buFont typeface="Arial" pitchFamily="34" charset="0"/>
              <a:buChar char="●"/>
            </a:pPr>
            <a:r>
              <a:rPr lang="es-ES_tradnl" sz="1100" dirty="0">
                <a:solidFill>
                  <a:srgbClr val="FF0000"/>
                </a:solidFill>
              </a:rPr>
              <a:t>Escenario del año 2008, con VIGENCIA de la Ley de Archivos del Estado:</a:t>
            </a:r>
          </a:p>
          <a:p>
            <a:pPr marL="446088" indent="-182563" algn="just">
              <a:buClr>
                <a:srgbClr val="008000"/>
              </a:buClr>
              <a:defRPr/>
            </a:pPr>
            <a:endParaRPr lang="es-ES" sz="600" dirty="0">
              <a:solidFill>
                <a:srgbClr val="008000"/>
              </a:solidFill>
              <a:latin typeface="BankGothic Md BT" pitchFamily="34" charset="0"/>
            </a:endParaRPr>
          </a:p>
          <a:p>
            <a:pPr marL="446088" indent="-182563" algn="just">
              <a:buClr>
                <a:srgbClr val="008000"/>
              </a:buClr>
              <a:buFont typeface="+mj-lt"/>
              <a:buAutoNum type="arabicPeriod"/>
              <a:defRPr/>
            </a:pPr>
            <a:r>
              <a:rPr lang="es-ES" sz="1000" dirty="0"/>
              <a:t>En los apartados Subfondo y Subserie, en caso de proceder </a:t>
            </a:r>
            <a:r>
              <a:rPr lang="es-ES_tradnl" sz="1000" dirty="0">
                <a:solidFill>
                  <a:srgbClr val="000000"/>
                </a:solidFill>
              </a:rPr>
              <a:t>indicar las siglas “</a:t>
            </a:r>
            <a:r>
              <a:rPr lang="es-ES_tradnl" sz="1000" dirty="0">
                <a:solidFill>
                  <a:srgbClr val="008000"/>
                </a:solidFill>
              </a:rPr>
              <a:t>N/A</a:t>
            </a:r>
            <a:r>
              <a:rPr lang="es-ES_tradnl" sz="1000" dirty="0">
                <a:solidFill>
                  <a:srgbClr val="000000"/>
                </a:solidFill>
              </a:rPr>
              <a:t>”(Cuadro y Catálogo)</a:t>
            </a:r>
            <a:endParaRPr lang="es-ES" sz="1000" dirty="0"/>
          </a:p>
          <a:p>
            <a:pPr marL="449263" indent="-185738" algn="just">
              <a:buClr>
                <a:srgbClr val="008000"/>
              </a:buClr>
              <a:buFont typeface="+mj-lt"/>
              <a:buAutoNum type="arabicPeriod" startAt="2"/>
              <a:defRPr/>
            </a:pPr>
            <a:endParaRPr lang="es-ES_tradnl" sz="600" dirty="0">
              <a:solidFill>
                <a:srgbClr val="FF0000"/>
              </a:solidFill>
            </a:endParaRPr>
          </a:p>
          <a:p>
            <a:pPr marL="449263" indent="-185738" algn="just">
              <a:buClr>
                <a:srgbClr val="008000"/>
              </a:buClr>
              <a:buFont typeface="+mj-lt"/>
              <a:buAutoNum type="arabicPeriod" startAt="2"/>
              <a:defRPr/>
            </a:pPr>
            <a:r>
              <a:rPr lang="es-ES_tradnl" sz="1000" dirty="0">
                <a:solidFill>
                  <a:srgbClr val="008000"/>
                </a:solidFill>
              </a:rPr>
              <a:t>UNIDAD ADMINISTRATIVA:</a:t>
            </a:r>
            <a:r>
              <a:rPr lang="es-ES_tradnl" sz="1000" dirty="0">
                <a:solidFill>
                  <a:srgbClr val="FF0000"/>
                </a:solidFill>
              </a:rPr>
              <a:t> </a:t>
            </a:r>
            <a:r>
              <a:rPr lang="es-ES_tradnl" sz="1000" dirty="0"/>
              <a:t>Indicar </a:t>
            </a:r>
            <a:r>
              <a:rPr lang="es-MX" sz="1000" dirty="0"/>
              <a:t>NOMBRE autorizado en el </a:t>
            </a:r>
            <a:r>
              <a:rPr lang="es-MX" sz="1000" dirty="0">
                <a:solidFill>
                  <a:srgbClr val="A800A8"/>
                </a:solidFill>
                <a:uFill>
                  <a:solidFill>
                    <a:srgbClr val="00FF00"/>
                  </a:solidFill>
                </a:uFill>
              </a:rPr>
              <a:t>Cuadro General de Clasificación Archivística </a:t>
            </a:r>
            <a:r>
              <a:rPr lang="es-ES_tradnl" sz="1000" dirty="0"/>
              <a:t>del año que corresponda</a:t>
            </a:r>
          </a:p>
          <a:p>
            <a:pPr marL="449263" indent="-185738" algn="just">
              <a:buClr>
                <a:srgbClr val="008000"/>
              </a:buClr>
              <a:buFont typeface="+mj-lt"/>
              <a:buAutoNum type="arabicPeriod" startAt="2"/>
              <a:defRPr/>
            </a:pPr>
            <a:endParaRPr lang="es-ES_tradnl" sz="800" dirty="0">
              <a:solidFill>
                <a:srgbClr val="FF0000"/>
              </a:solidFill>
            </a:endParaRPr>
          </a:p>
          <a:p>
            <a:pPr marL="449263" indent="-185738" algn="just">
              <a:buClr>
                <a:srgbClr val="008000"/>
              </a:buClr>
              <a:buFont typeface="+mj-lt"/>
              <a:buAutoNum type="arabicPeriod" startAt="2"/>
              <a:defRPr/>
            </a:pPr>
            <a:r>
              <a:rPr lang="es-ES_tradnl" sz="1000" dirty="0">
                <a:solidFill>
                  <a:srgbClr val="008000"/>
                </a:solidFill>
              </a:rPr>
              <a:t>ÁREA GENERADORA: </a:t>
            </a:r>
            <a:r>
              <a:rPr lang="es-ES_tradnl" sz="1000" dirty="0"/>
              <a:t>Indicar </a:t>
            </a:r>
            <a:r>
              <a:rPr lang="es-MX" sz="1000" dirty="0"/>
              <a:t>el NÚMERO y NOMBRE autorizado en el </a:t>
            </a:r>
            <a:r>
              <a:rPr lang="es-MX" sz="1000" dirty="0">
                <a:solidFill>
                  <a:srgbClr val="A800A8"/>
                </a:solidFill>
                <a:uFill>
                  <a:solidFill>
                    <a:srgbClr val="00FF00"/>
                  </a:solidFill>
                </a:uFill>
              </a:rPr>
              <a:t>Cuadro General de Clasificación Archivística </a:t>
            </a:r>
            <a:r>
              <a:rPr lang="es-ES_tradnl" sz="1000" dirty="0"/>
              <a:t>del año que corresponda</a:t>
            </a:r>
            <a:endParaRPr lang="es-ES_tradnl" sz="1000" dirty="0">
              <a:solidFill>
                <a:srgbClr val="FF0000"/>
              </a:solidFill>
            </a:endParaRPr>
          </a:p>
          <a:p>
            <a:pPr marL="449263" indent="-185738" algn="just">
              <a:buClr>
                <a:srgbClr val="008000"/>
              </a:buClr>
              <a:buFont typeface="+mj-lt"/>
              <a:buAutoNum type="arabicPeriod" startAt="2"/>
              <a:defRPr/>
            </a:pPr>
            <a:endParaRPr lang="es-ES_tradnl" sz="800" dirty="0">
              <a:solidFill>
                <a:srgbClr val="FF0000"/>
              </a:solidFill>
            </a:endParaRPr>
          </a:p>
          <a:p>
            <a:pPr marL="449263" indent="-185738" algn="just">
              <a:buClr>
                <a:srgbClr val="008000"/>
              </a:buClr>
              <a:buFont typeface="+mj-lt"/>
              <a:buAutoNum type="arabicPeriod" startAt="2"/>
              <a:defRPr/>
            </a:pPr>
            <a:r>
              <a:rPr lang="es-ES_tradnl" sz="1000" dirty="0">
                <a:solidFill>
                  <a:srgbClr val="008000"/>
                </a:solidFill>
              </a:rPr>
              <a:t>FONDO</a:t>
            </a:r>
            <a:r>
              <a:rPr lang="es-MX" sz="1000" dirty="0">
                <a:solidFill>
                  <a:srgbClr val="008000"/>
                </a:solidFill>
              </a:rPr>
              <a:t>, </a:t>
            </a:r>
            <a:r>
              <a:rPr lang="es-ES_tradnl" sz="1000" dirty="0">
                <a:solidFill>
                  <a:srgbClr val="008000"/>
                </a:solidFill>
              </a:rPr>
              <a:t>SUBFONDO, SECCIÓN, SERIE y/o SUBSERIE:</a:t>
            </a:r>
            <a:r>
              <a:rPr lang="es-ES_tradnl" sz="1000" dirty="0"/>
              <a:t> Indicar </a:t>
            </a:r>
            <a:r>
              <a:rPr lang="es-MX" sz="1000" dirty="0"/>
              <a:t>los CÓDIGOS y NOMBRES autorizados en el </a:t>
            </a:r>
            <a:r>
              <a:rPr lang="es-MX" sz="1000" dirty="0">
                <a:solidFill>
                  <a:srgbClr val="A800A8"/>
                </a:solidFill>
                <a:uFill>
                  <a:solidFill>
                    <a:srgbClr val="00FF00"/>
                  </a:solidFill>
                </a:uFill>
              </a:rPr>
              <a:t>Catalogo de Disposición Documental </a:t>
            </a:r>
            <a:r>
              <a:rPr lang="es-ES_tradnl" sz="1000" dirty="0"/>
              <a:t>del año que corresponda</a:t>
            </a:r>
            <a:endParaRPr lang="es-MX" sz="1000" dirty="0">
              <a:uFill>
                <a:solidFill>
                  <a:srgbClr val="00FF00"/>
                </a:solidFill>
              </a:uFill>
            </a:endParaRPr>
          </a:p>
          <a:p>
            <a:pPr marL="449263" indent="-185738" algn="just">
              <a:buClr>
                <a:srgbClr val="008000"/>
              </a:buClr>
              <a:buFont typeface="+mj-lt"/>
              <a:buAutoNum type="arabicPeriod" startAt="2"/>
              <a:defRPr/>
            </a:pPr>
            <a:endParaRPr lang="es-MX" sz="800" dirty="0">
              <a:solidFill>
                <a:srgbClr val="FF0000"/>
              </a:solidFill>
            </a:endParaRPr>
          </a:p>
          <a:p>
            <a:pPr marL="449263" indent="-185738" algn="just">
              <a:buClr>
                <a:srgbClr val="008000"/>
              </a:buClr>
              <a:buFont typeface="+mj-lt"/>
              <a:buAutoNum type="arabicPeriod" startAt="2"/>
              <a:defRPr/>
            </a:pPr>
            <a:r>
              <a:rPr lang="es-MX" sz="1000" dirty="0">
                <a:solidFill>
                  <a:srgbClr val="008000"/>
                </a:solidFill>
              </a:rPr>
              <a:t>CÓDIGO:</a:t>
            </a:r>
            <a:r>
              <a:rPr lang="es-MX" sz="1000" dirty="0">
                <a:solidFill>
                  <a:srgbClr val="FF0000"/>
                </a:solidFill>
              </a:rPr>
              <a:t> </a:t>
            </a:r>
            <a:r>
              <a:rPr lang="es-MX" sz="1000" dirty="0"/>
              <a:t>Indicar la clave que resulte del FONDO, SUBFONDO, ÁREA GENERADORA, SECCIÓN, SERIE y/o SUBSERIE</a:t>
            </a:r>
          </a:p>
          <a:p>
            <a:pPr marL="266700" indent="-180975" algn="just">
              <a:buClr>
                <a:srgbClr val="008000"/>
              </a:buClr>
              <a:buFont typeface="Arial" pitchFamily="34" charset="0"/>
              <a:buChar char="●"/>
            </a:pPr>
            <a:endParaRPr lang="es-ES_tradnl" sz="600" dirty="0">
              <a:solidFill>
                <a:srgbClr val="FF0000"/>
              </a:solidFill>
            </a:endParaRPr>
          </a:p>
          <a:p>
            <a:pPr marL="450850" indent="-187325">
              <a:buClr>
                <a:srgbClr val="FF0000"/>
              </a:buClr>
              <a:buFont typeface="Wingdings" panose="05000000000000000000" pitchFamily="2" charset="2"/>
              <a:buChar char="ü"/>
            </a:pPr>
            <a:r>
              <a:rPr lang="es-ES_tradnl" sz="1000" dirty="0"/>
              <a:t>Toda la información corresponde a la clave codificadora de los expedientes descritos en el inventario</a:t>
            </a:r>
          </a:p>
          <a:p>
            <a:pPr marL="450850" indent="-187325">
              <a:buClr>
                <a:srgbClr val="FF0000"/>
              </a:buClr>
              <a:buFont typeface="Wingdings" panose="05000000000000000000" pitchFamily="2" charset="2"/>
              <a:buChar char="ü"/>
            </a:pPr>
            <a:r>
              <a:rPr lang="es-ES_tradnl" sz="1000" dirty="0"/>
              <a:t>Recordar que cada inventario </a:t>
            </a:r>
            <a:r>
              <a:rPr lang="es-ES" sz="1000" dirty="0"/>
              <a:t>sólo</a:t>
            </a:r>
            <a:r>
              <a:rPr lang="es-MX" sz="1000" dirty="0"/>
              <a:t> podrá reportar hasta </a:t>
            </a:r>
            <a:r>
              <a:rPr lang="es-MX" sz="1000" u="sng" dirty="0">
                <a:uFill>
                  <a:solidFill>
                    <a:srgbClr val="009900"/>
                  </a:solidFill>
                </a:uFill>
              </a:rPr>
              <a:t>TRES</a:t>
            </a:r>
            <a:r>
              <a:rPr lang="es-MX" sz="1000" dirty="0"/>
              <a:t> Series Documentales por Área Generadora</a:t>
            </a:r>
            <a:endParaRPr lang="es-ES_tradnl" sz="1000" dirty="0">
              <a:solidFill>
                <a:srgbClr val="FF0000"/>
              </a:solidFill>
            </a:endParaRPr>
          </a:p>
          <a:p>
            <a:pPr marL="449263" indent="-185738" algn="just">
              <a:buClr>
                <a:srgbClr val="008000"/>
              </a:buClr>
              <a:buFont typeface="+mj-lt"/>
              <a:buAutoNum type="arabicPeriod" startAt="2"/>
              <a:defRPr/>
            </a:pPr>
            <a:endParaRPr lang="es-MX" sz="800" dirty="0"/>
          </a:p>
          <a:p>
            <a:pPr marL="492125" indent="-228600" algn="just">
              <a:buClr>
                <a:srgbClr val="008000"/>
              </a:buClr>
              <a:buFont typeface="+mj-lt"/>
              <a:buAutoNum type="arabicPeriod" startAt="6"/>
              <a:defRPr/>
            </a:pPr>
            <a:r>
              <a:rPr lang="es-ES_tradnl" sz="1000" dirty="0">
                <a:solidFill>
                  <a:srgbClr val="008000"/>
                </a:solidFill>
              </a:rPr>
              <a:t>TIPO DE INVENTARIO: </a:t>
            </a:r>
            <a:r>
              <a:rPr lang="es-ES_tradnl" sz="1000" dirty="0">
                <a:solidFill>
                  <a:srgbClr val="000000"/>
                </a:solidFill>
              </a:rPr>
              <a:t>Debe coincidir con el </a:t>
            </a:r>
            <a:r>
              <a:rPr lang="es-ES_tradnl" sz="1000" dirty="0">
                <a:solidFill>
                  <a:srgbClr val="009900"/>
                </a:solidFill>
              </a:rPr>
              <a:t>DESTINO FINAL </a:t>
            </a:r>
            <a:r>
              <a:rPr lang="es-ES_tradnl" sz="1000" dirty="0">
                <a:solidFill>
                  <a:srgbClr val="000000"/>
                </a:solidFill>
              </a:rPr>
              <a:t>señalado en el </a:t>
            </a:r>
            <a:r>
              <a:rPr lang="es-MX" sz="1000" dirty="0"/>
              <a:t>en el </a:t>
            </a:r>
            <a:r>
              <a:rPr lang="es-MX" sz="1000" dirty="0">
                <a:solidFill>
                  <a:srgbClr val="A800A8"/>
                </a:solidFill>
                <a:uFill>
                  <a:solidFill>
                    <a:srgbClr val="00FF00"/>
                  </a:solidFill>
                </a:uFill>
              </a:rPr>
              <a:t>Catálogo de Disposición Documental </a:t>
            </a:r>
            <a:r>
              <a:rPr lang="es-ES_tradnl" sz="1000" dirty="0"/>
              <a:t>del año que corresponda</a:t>
            </a:r>
          </a:p>
          <a:p>
            <a:pPr marL="720725" indent="-180975" algn="just">
              <a:buClr>
                <a:srgbClr val="FF0000"/>
              </a:buClr>
              <a:buFont typeface="Wingdings" panose="05000000000000000000" pitchFamily="2" charset="2"/>
              <a:buChar char="ü"/>
              <a:defRPr/>
            </a:pPr>
            <a:r>
              <a:rPr lang="es-ES_tradnl" sz="1000" dirty="0"/>
              <a:t>B</a:t>
            </a:r>
            <a:r>
              <a:rPr lang="es-ES_tradnl" sz="1000" dirty="0">
                <a:solidFill>
                  <a:srgbClr val="009900"/>
                </a:solidFill>
              </a:rPr>
              <a:t>----</a:t>
            </a:r>
            <a:r>
              <a:rPr lang="es-ES_tradnl" sz="1000" dirty="0"/>
              <a:t> BAJA DOCUMENTAL</a:t>
            </a:r>
          </a:p>
          <a:p>
            <a:pPr marL="720725" indent="-180975" algn="just">
              <a:buClr>
                <a:srgbClr val="FF0000"/>
              </a:buClr>
              <a:buFont typeface="Wingdings" panose="05000000000000000000" pitchFamily="2" charset="2"/>
              <a:buChar char="ü"/>
              <a:defRPr/>
            </a:pPr>
            <a:r>
              <a:rPr lang="es-ES_tradnl" sz="1000" dirty="0"/>
              <a:t>AH</a:t>
            </a:r>
            <a:r>
              <a:rPr lang="es-ES_tradnl" sz="1000" dirty="0">
                <a:solidFill>
                  <a:srgbClr val="009900"/>
                </a:solidFill>
              </a:rPr>
              <a:t>-</a:t>
            </a:r>
            <a:r>
              <a:rPr lang="es-ES_tradnl" sz="1000" dirty="0"/>
              <a:t> TRANSFERENCIA SECUNDARIA</a:t>
            </a:r>
          </a:p>
          <a:p>
            <a:pPr marL="720725" indent="-180975" algn="just">
              <a:buClr>
                <a:srgbClr val="FF0000"/>
              </a:buClr>
              <a:buFont typeface="Wingdings" panose="05000000000000000000" pitchFamily="2" charset="2"/>
              <a:buChar char="ü"/>
              <a:defRPr/>
            </a:pPr>
            <a:r>
              <a:rPr lang="es-ES_tradnl" sz="1000" dirty="0"/>
              <a:t>M</a:t>
            </a:r>
            <a:r>
              <a:rPr lang="es-ES_tradnl" sz="1000" dirty="0">
                <a:solidFill>
                  <a:srgbClr val="009900"/>
                </a:solidFill>
              </a:rPr>
              <a:t>---</a:t>
            </a:r>
            <a:r>
              <a:rPr lang="es-ES_tradnl" sz="1000" dirty="0"/>
              <a:t> TRANSFERENCIA SECUNDARIA</a:t>
            </a:r>
          </a:p>
          <a:p>
            <a:pPr marL="720725" indent="-180975" algn="just">
              <a:buClr>
                <a:srgbClr val="FF0000"/>
              </a:buClr>
              <a:buFont typeface="Wingdings" panose="05000000000000000000" pitchFamily="2" charset="2"/>
              <a:buChar char="ü"/>
              <a:defRPr/>
            </a:pPr>
            <a:endParaRPr lang="es-ES_tradnl" sz="400" dirty="0"/>
          </a:p>
          <a:p>
            <a:pPr marL="449263" lvl="1" indent="-180975" algn="just">
              <a:buClr>
                <a:srgbClr val="008000"/>
              </a:buClr>
              <a:buFont typeface="Arial" pitchFamily="34" charset="0"/>
              <a:buChar char="●"/>
            </a:pPr>
            <a:r>
              <a:rPr lang="es-ES_tradnl" sz="1000" u="sng" dirty="0">
                <a:uFill>
                  <a:solidFill>
                    <a:srgbClr val="FF0000"/>
                  </a:solidFill>
                </a:uFill>
              </a:rPr>
              <a:t>Las tres Series Documentales que pueden ser reportadas en el Inventario deben de coincidir con el mismo Destino Final propuesto en el Catalogo</a:t>
            </a:r>
            <a:endParaRPr lang="es-ES_tradnl" sz="1050" u="sng" dirty="0">
              <a:solidFill>
                <a:schemeClr val="accent2">
                  <a:lumMod val="75000"/>
                </a:schemeClr>
              </a:solidFill>
            </a:endParaRPr>
          </a:p>
          <a:p>
            <a:pPr marL="449263" lvl="1" indent="-180975" algn="just">
              <a:buClr>
                <a:srgbClr val="008000"/>
              </a:buClr>
              <a:buFont typeface="Arial" pitchFamily="34" charset="0"/>
              <a:buChar char="●"/>
            </a:pPr>
            <a:endParaRPr lang="es-ES_tradnl" sz="1050" u="sng" dirty="0">
              <a:solidFill>
                <a:schemeClr val="accent2">
                  <a:lumMod val="75000"/>
                </a:schemeClr>
              </a:solidFill>
              <a:uFill>
                <a:solidFill>
                  <a:srgbClr val="00B050"/>
                </a:solidFill>
              </a:uFill>
            </a:endParaRPr>
          </a:p>
          <a:p>
            <a:pPr marL="449263" lvl="1" indent="-180975" algn="just">
              <a:buClr>
                <a:srgbClr val="008000"/>
              </a:buClr>
              <a:buFont typeface="Arial" pitchFamily="34" charset="0"/>
              <a:buChar char="●"/>
            </a:pPr>
            <a:r>
              <a:rPr lang="es-ES_tradnl" sz="1100" dirty="0">
                <a:solidFill>
                  <a:srgbClr val="FF0000"/>
                </a:solidFill>
              </a:rPr>
              <a:t>Escenario del año 2007 y Anteriores:</a:t>
            </a:r>
          </a:p>
          <a:p>
            <a:pPr marL="266700" indent="-180975" algn="just">
              <a:buClr>
                <a:srgbClr val="008000"/>
              </a:buClr>
              <a:buFont typeface="Arial" pitchFamily="34" charset="0"/>
              <a:buChar char="●"/>
            </a:pPr>
            <a:endParaRPr lang="es-ES" sz="800" dirty="0">
              <a:solidFill>
                <a:srgbClr val="008000"/>
              </a:solidFill>
              <a:latin typeface="BankGothic Md BT"/>
            </a:endParaRPr>
          </a:p>
          <a:p>
            <a:pPr marL="444500" indent="-177800" algn="just">
              <a:buClr>
                <a:srgbClr val="008000"/>
              </a:buClr>
              <a:buFont typeface="+mj-lt"/>
              <a:buAutoNum type="arabicPeriod"/>
            </a:pPr>
            <a:r>
              <a:rPr lang="es-ES_tradnl" sz="1000" dirty="0">
                <a:solidFill>
                  <a:srgbClr val="008000"/>
                </a:solidFill>
              </a:rPr>
              <a:t>FONDO: </a:t>
            </a:r>
            <a:r>
              <a:rPr lang="es-ES_tradnl" sz="1000" dirty="0">
                <a:solidFill>
                  <a:srgbClr val="000000"/>
                </a:solidFill>
              </a:rPr>
              <a:t>Indicar el NOMBRE del Sujeto Obligado </a:t>
            </a:r>
            <a:r>
              <a:rPr lang="es-ES_tradnl" sz="1000" dirty="0">
                <a:solidFill>
                  <a:srgbClr val="FF0000"/>
                </a:solidFill>
              </a:rPr>
              <a:t>/</a:t>
            </a:r>
            <a:r>
              <a:rPr lang="es-ES_tradnl" sz="1000" dirty="0">
                <a:solidFill>
                  <a:srgbClr val="000000"/>
                </a:solidFill>
              </a:rPr>
              <a:t> NOMBRE de la instancia competente (Subcomité Técnico de Archivos)</a:t>
            </a:r>
          </a:p>
          <a:p>
            <a:pPr marL="444500" indent="-177800" algn="just">
              <a:buClr>
                <a:srgbClr val="008000"/>
              </a:buClr>
              <a:buFont typeface="+mj-lt"/>
              <a:buAutoNum type="arabicPeriod"/>
            </a:pPr>
            <a:endParaRPr lang="es-ES_tradnl" sz="800" dirty="0">
              <a:solidFill>
                <a:srgbClr val="000000"/>
              </a:solidFill>
            </a:endParaRPr>
          </a:p>
          <a:p>
            <a:pPr marL="444500" indent="-177800" algn="just">
              <a:buClr>
                <a:srgbClr val="008000"/>
              </a:buClr>
              <a:buFont typeface="+mj-lt"/>
              <a:buAutoNum type="arabicPeriod"/>
            </a:pPr>
            <a:r>
              <a:rPr lang="es-ES_tradnl" sz="1000" dirty="0">
                <a:solidFill>
                  <a:srgbClr val="008000"/>
                </a:solidFill>
              </a:rPr>
              <a:t>UNIDAD ADMINISTRATIVA: </a:t>
            </a:r>
            <a:r>
              <a:rPr lang="es-ES_tradnl" sz="1000" dirty="0">
                <a:solidFill>
                  <a:srgbClr val="000000"/>
                </a:solidFill>
              </a:rPr>
              <a:t>Indicar el NOMBRE del superior jerárquico del área generadora</a:t>
            </a:r>
            <a:r>
              <a:rPr lang="es-MX" sz="1000" dirty="0">
                <a:solidFill>
                  <a:srgbClr val="000000"/>
                </a:solidFill>
              </a:rPr>
              <a:t> </a:t>
            </a:r>
          </a:p>
          <a:p>
            <a:pPr marL="444500" indent="-177800" algn="just">
              <a:buClr>
                <a:srgbClr val="008000"/>
              </a:buClr>
              <a:buFont typeface="+mj-lt"/>
              <a:buAutoNum type="arabicPeriod"/>
            </a:pPr>
            <a:endParaRPr lang="es-ES_tradnl" sz="800" dirty="0">
              <a:solidFill>
                <a:srgbClr val="FF0000"/>
              </a:solidFill>
            </a:endParaRPr>
          </a:p>
          <a:p>
            <a:pPr marL="444500" indent="-177800" algn="just">
              <a:buClr>
                <a:srgbClr val="008000"/>
              </a:buClr>
              <a:buFont typeface="+mj-lt"/>
              <a:buAutoNum type="arabicPeriod"/>
            </a:pPr>
            <a:r>
              <a:rPr lang="es-ES_tradnl" sz="1000" dirty="0">
                <a:solidFill>
                  <a:srgbClr val="008000"/>
                </a:solidFill>
              </a:rPr>
              <a:t>ÁREA GENERADORA: </a:t>
            </a:r>
            <a:r>
              <a:rPr lang="es-ES_tradnl" sz="1000" dirty="0">
                <a:solidFill>
                  <a:srgbClr val="000000"/>
                </a:solidFill>
              </a:rPr>
              <a:t>Indicar el NOMBRE del área generadora</a:t>
            </a:r>
            <a:endParaRPr lang="es-MX" sz="1000" dirty="0">
              <a:solidFill>
                <a:srgbClr val="000000"/>
              </a:solidFill>
            </a:endParaRPr>
          </a:p>
          <a:p>
            <a:pPr marL="444500" indent="-177800" algn="just">
              <a:buClr>
                <a:srgbClr val="008000"/>
              </a:buClr>
              <a:buFont typeface="Arial" pitchFamily="34" charset="0"/>
              <a:buAutoNum type="arabicPeriod" startAt="2"/>
            </a:pPr>
            <a:endParaRPr lang="es-ES_tradnl" sz="800" dirty="0">
              <a:solidFill>
                <a:srgbClr val="FF0000"/>
              </a:solidFill>
            </a:endParaRPr>
          </a:p>
          <a:p>
            <a:pPr marL="450850" indent="-187325" algn="just">
              <a:buClr>
                <a:srgbClr val="FF0000"/>
              </a:buClr>
              <a:buFont typeface="Wingdings" panose="05000000000000000000" pitchFamily="2" charset="2"/>
              <a:buChar char="ü"/>
            </a:pPr>
            <a:r>
              <a:rPr lang="es-ES_tradnl" sz="1000" dirty="0">
                <a:solidFill>
                  <a:srgbClr val="009900"/>
                </a:solidFill>
              </a:rPr>
              <a:t>Denominación Oficial vigente a la fecha de apertura de los expedientes</a:t>
            </a:r>
            <a:endParaRPr lang="es-MX" sz="1000" dirty="0">
              <a:solidFill>
                <a:srgbClr val="009900"/>
              </a:solidFill>
            </a:endParaRPr>
          </a:p>
          <a:p>
            <a:pPr marL="444500" indent="-177800" algn="just">
              <a:buClr>
                <a:srgbClr val="008000"/>
              </a:buClr>
              <a:buFont typeface="Arial" pitchFamily="34" charset="0"/>
              <a:buAutoNum type="arabicPeriod" startAt="2"/>
            </a:pPr>
            <a:endParaRPr lang="es-ES_tradnl" sz="800" dirty="0">
              <a:solidFill>
                <a:srgbClr val="FF0000"/>
              </a:solidFill>
            </a:endParaRPr>
          </a:p>
          <a:p>
            <a:pPr marL="444500" indent="-177800" algn="just">
              <a:buClr>
                <a:srgbClr val="008000"/>
              </a:buClr>
              <a:buFont typeface="Arial" pitchFamily="34" charset="0"/>
              <a:buAutoNum type="arabicPeriod" startAt="2"/>
            </a:pPr>
            <a:r>
              <a:rPr lang="es-ES_tradnl" sz="1000" dirty="0">
                <a:solidFill>
                  <a:srgbClr val="008000"/>
                </a:solidFill>
              </a:rPr>
              <a:t>SUBFONDO</a:t>
            </a:r>
            <a:r>
              <a:rPr lang="es-ES_tradnl" sz="1000" dirty="0">
                <a:solidFill>
                  <a:srgbClr val="000000"/>
                </a:solidFill>
              </a:rPr>
              <a:t>, </a:t>
            </a:r>
            <a:r>
              <a:rPr lang="es-ES_tradnl" sz="1000" dirty="0">
                <a:solidFill>
                  <a:srgbClr val="008000"/>
                </a:solidFill>
              </a:rPr>
              <a:t>SECCIÓN</a:t>
            </a:r>
            <a:r>
              <a:rPr lang="es-ES_tradnl" sz="1000" dirty="0">
                <a:solidFill>
                  <a:srgbClr val="000000"/>
                </a:solidFill>
              </a:rPr>
              <a:t>, </a:t>
            </a:r>
            <a:r>
              <a:rPr lang="es-ES_tradnl" sz="1000" dirty="0">
                <a:solidFill>
                  <a:srgbClr val="008000"/>
                </a:solidFill>
              </a:rPr>
              <a:t>SERIE</a:t>
            </a:r>
            <a:r>
              <a:rPr lang="es-ES_tradnl" sz="1000" dirty="0">
                <a:solidFill>
                  <a:srgbClr val="000000"/>
                </a:solidFill>
              </a:rPr>
              <a:t>, </a:t>
            </a:r>
            <a:r>
              <a:rPr lang="es-ES_tradnl" sz="1000" dirty="0">
                <a:solidFill>
                  <a:srgbClr val="008000"/>
                </a:solidFill>
              </a:rPr>
              <a:t>SUBSERIE</a:t>
            </a:r>
            <a:r>
              <a:rPr lang="es-ES_tradnl" sz="1000" dirty="0">
                <a:solidFill>
                  <a:srgbClr val="000000"/>
                </a:solidFill>
              </a:rPr>
              <a:t> y </a:t>
            </a:r>
            <a:r>
              <a:rPr lang="es-ES_tradnl" sz="1000" dirty="0">
                <a:solidFill>
                  <a:srgbClr val="008000"/>
                </a:solidFill>
              </a:rPr>
              <a:t>CÓDIGO:</a:t>
            </a:r>
            <a:r>
              <a:rPr lang="es-ES_tradnl" sz="1000" dirty="0">
                <a:solidFill>
                  <a:srgbClr val="000000"/>
                </a:solidFill>
              </a:rPr>
              <a:t> Indicar las siglas “</a:t>
            </a:r>
            <a:r>
              <a:rPr lang="es-ES_tradnl" sz="1000" dirty="0">
                <a:solidFill>
                  <a:srgbClr val="008000"/>
                </a:solidFill>
              </a:rPr>
              <a:t>N/A</a:t>
            </a:r>
            <a:r>
              <a:rPr lang="es-ES_tradnl" sz="1000" dirty="0">
                <a:solidFill>
                  <a:srgbClr val="000000"/>
                </a:solidFill>
              </a:rPr>
              <a:t>” (No Aplica)</a:t>
            </a:r>
            <a:endParaRPr lang="es-ES" sz="1000" dirty="0">
              <a:solidFill>
                <a:srgbClr val="000000"/>
              </a:solidFill>
            </a:endParaRPr>
          </a:p>
          <a:p>
            <a:pPr marL="444500" indent="-177800" algn="just">
              <a:buClr>
                <a:srgbClr val="008000"/>
              </a:buClr>
              <a:buFont typeface="Arial" pitchFamily="34" charset="0"/>
              <a:buAutoNum type="arabicPeriod" startAt="2"/>
            </a:pPr>
            <a:endParaRPr lang="es-ES_tradnl" sz="700" dirty="0">
              <a:solidFill>
                <a:srgbClr val="FF0000"/>
              </a:solidFill>
            </a:endParaRPr>
          </a:p>
          <a:p>
            <a:pPr marL="444500" indent="-177800" algn="just">
              <a:buClr>
                <a:srgbClr val="008000"/>
              </a:buClr>
              <a:buFont typeface="Arial" pitchFamily="34" charset="0"/>
              <a:buAutoNum type="arabicPeriod" startAt="2"/>
            </a:pPr>
            <a:r>
              <a:rPr lang="es-ES_tradnl" sz="1000" dirty="0">
                <a:solidFill>
                  <a:srgbClr val="008000"/>
                </a:solidFill>
              </a:rPr>
              <a:t>TIPO DE INVENTARIO: </a:t>
            </a:r>
            <a:r>
              <a:rPr lang="es-ES_tradnl" sz="1000" dirty="0">
                <a:solidFill>
                  <a:srgbClr val="000000"/>
                </a:solidFill>
              </a:rPr>
              <a:t>Debe coincidir con el </a:t>
            </a:r>
            <a:r>
              <a:rPr lang="es-ES_tradnl" sz="1000" dirty="0">
                <a:solidFill>
                  <a:srgbClr val="009900"/>
                </a:solidFill>
              </a:rPr>
              <a:t>DESTINO FINAL </a:t>
            </a:r>
            <a:r>
              <a:rPr lang="es-ES_tradnl" sz="1000" dirty="0">
                <a:solidFill>
                  <a:srgbClr val="000000"/>
                </a:solidFill>
              </a:rPr>
              <a:t>propuesto por el Servido Público Responsable del Área Generadora (la información debe coincidir con el OFICIO DEL ÁREA GENERADORA)</a:t>
            </a:r>
          </a:p>
          <a:p>
            <a:pPr marL="92075" algn="ctr">
              <a:buClr>
                <a:srgbClr val="008000"/>
              </a:buClr>
              <a:defRPr/>
            </a:pPr>
            <a:endParaRPr lang="es-ES" sz="1000" dirty="0">
              <a:solidFill>
                <a:srgbClr val="008000"/>
              </a:solidFill>
              <a:latin typeface="BankGothic Md BT" pitchFamily="34" charset="0"/>
            </a:endParaRPr>
          </a:p>
        </p:txBody>
      </p:sp>
    </p:spTree>
    <p:extLst>
      <p:ext uri="{BB962C8B-B14F-4D97-AF65-F5344CB8AC3E}">
        <p14:creationId xmlns:p14="http://schemas.microsoft.com/office/powerpoint/2010/main" val="4162253290"/>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8535290" y="1484784"/>
            <a:ext cx="357190" cy="338554"/>
          </a:xfrm>
          <a:prstGeom prst="rect">
            <a:avLst/>
          </a:prstGeom>
          <a:noFill/>
          <a:ln w="9525" cap="rnd" cmpd="dbl">
            <a:solidFill>
              <a:srgbClr val="CC0000"/>
            </a:solidFill>
            <a:prstDash val="sysDot"/>
          </a:ln>
          <a:effectLst/>
        </p:spPr>
        <p:txBody>
          <a:bodyPr wrap="square" rtlCol="0" anchor="ctr" anchorCtr="0">
            <a:spAutoFit/>
          </a:bodyPr>
          <a:lstStyle/>
          <a:p>
            <a:pPr algn="ctr"/>
            <a:r>
              <a:rPr lang="es-ES" sz="1600" dirty="0">
                <a:solidFill>
                  <a:srgbClr val="9966FF"/>
                </a:solidFill>
                <a:effectLst>
                  <a:outerShdw blurRad="38100" dist="38100" dir="2700000" algn="tl">
                    <a:srgbClr val="000000">
                      <a:alpha val="43137"/>
                    </a:srgbClr>
                  </a:outerShdw>
                </a:effectLst>
                <a:latin typeface="ITC Avant Garde Gothic" pitchFamily="34" charset="0"/>
              </a:rPr>
              <a:t>3</a:t>
            </a:r>
          </a:p>
        </p:txBody>
      </p:sp>
      <p:pic>
        <p:nvPicPr>
          <p:cNvPr id="12" name="Imagen 8">
            <a:extLst>
              <a:ext uri="{FF2B5EF4-FFF2-40B4-BE49-F238E27FC236}">
                <a16:creationId xmlns:a16="http://schemas.microsoft.com/office/drawing/2014/main" xmlns="" id="{76788793-EEE5-4B72-B42E-68A642B38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710" y="224631"/>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xmlns="" id="{8AF491E5-6826-4778-BC8E-E540CD34D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30163"/>
            <a:ext cx="79692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2">
            <a:extLst>
              <a:ext uri="{FF2B5EF4-FFF2-40B4-BE49-F238E27FC236}">
                <a16:creationId xmlns:a16="http://schemas.microsoft.com/office/drawing/2014/main" xmlns="" id="{0120EF3F-6783-4086-A0BD-762A57362ACD}"/>
              </a:ext>
            </a:extLst>
          </p:cNvPr>
          <p:cNvSpPr txBox="1">
            <a:spLocks noChangeArrowheads="1"/>
          </p:cNvSpPr>
          <p:nvPr/>
        </p:nvSpPr>
        <p:spPr bwMode="auto">
          <a:xfrm>
            <a:off x="395536" y="692696"/>
            <a:ext cx="8208912" cy="5007331"/>
          </a:xfrm>
          <a:prstGeom prst="rect">
            <a:avLst/>
          </a:prstGeom>
          <a:noFill/>
          <a:ln>
            <a:noFill/>
          </a:ln>
        </p:spPr>
        <p:txBody>
          <a:bodyPr wrap="square" lIns="82104" tIns="41052" rIns="82104" bIns="41052">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92075" indent="-357188" algn="ctr">
              <a:buClr>
                <a:srgbClr val="008000"/>
              </a:buClr>
              <a:tabLst>
                <a:tab pos="182563" algn="l"/>
              </a:tabLst>
              <a:defRPr/>
            </a:pPr>
            <a:r>
              <a:rPr lang="es-ES" sz="1400" u="sng" dirty="0">
                <a:solidFill>
                  <a:srgbClr val="FF0000"/>
                </a:solidFill>
                <a:effectLst>
                  <a:outerShdw blurRad="38100" dist="38100" dir="2700000" algn="tl">
                    <a:srgbClr val="C0C0C0"/>
                  </a:outerShdw>
                </a:effectLst>
                <a:uFill>
                  <a:solidFill>
                    <a:srgbClr val="008000"/>
                  </a:solidFill>
                </a:uFill>
                <a:latin typeface="Gill Sans MT" pitchFamily="34" charset="0"/>
              </a:rPr>
              <a:t>Área  de  Identificación:</a:t>
            </a:r>
          </a:p>
          <a:p>
            <a:pPr marL="92075" algn="just">
              <a:buClr>
                <a:srgbClr val="008000"/>
              </a:buClr>
              <a:defRPr/>
            </a:pPr>
            <a:endParaRPr lang="es-ES" sz="700" dirty="0">
              <a:solidFill>
                <a:srgbClr val="008000"/>
              </a:solidFill>
              <a:latin typeface="Gill Sans MT" pitchFamily="34" charset="0"/>
            </a:endParaRPr>
          </a:p>
          <a:p>
            <a:pPr marL="263525" algn="just">
              <a:buClr>
                <a:srgbClr val="008000"/>
              </a:buClr>
            </a:pPr>
            <a:endParaRPr lang="es-ES_tradnl" sz="1000" dirty="0">
              <a:solidFill>
                <a:srgbClr val="000000"/>
              </a:solidFill>
            </a:endParaRPr>
          </a:p>
          <a:p>
            <a:pPr marL="266700" indent="-180975" algn="just">
              <a:buClr>
                <a:srgbClr val="008000"/>
              </a:buClr>
              <a:buFont typeface="Arial" pitchFamily="34" charset="0"/>
              <a:buChar char="●"/>
            </a:pPr>
            <a:r>
              <a:rPr lang="es-ES_tradnl" sz="1100" u="sng" dirty="0">
                <a:solidFill>
                  <a:srgbClr val="FF0000"/>
                </a:solidFill>
                <a:uFill>
                  <a:solidFill>
                    <a:srgbClr val="009900"/>
                  </a:solidFill>
                </a:uFill>
              </a:rPr>
              <a:t>AMBOS ESCENARIOS:</a:t>
            </a:r>
          </a:p>
          <a:p>
            <a:pPr marL="446088" indent="-182563" algn="just">
              <a:buClr>
                <a:srgbClr val="008000"/>
              </a:buClr>
            </a:pPr>
            <a:endParaRPr lang="es-ES" sz="800" dirty="0">
              <a:solidFill>
                <a:srgbClr val="008000"/>
              </a:solidFill>
              <a:latin typeface="BankGothic Md BT"/>
            </a:endParaRPr>
          </a:p>
          <a:p>
            <a:pPr marL="452438" indent="-185738" algn="just">
              <a:buClr>
                <a:srgbClr val="008000"/>
              </a:buClr>
              <a:buFont typeface="+mj-lt"/>
              <a:buAutoNum type="arabicPeriod"/>
            </a:pPr>
            <a:r>
              <a:rPr lang="es-ES_tradnl" sz="1000" dirty="0">
                <a:solidFill>
                  <a:srgbClr val="008000"/>
                </a:solidFill>
              </a:rPr>
              <a:t>FECHA DE ENTREGA:</a:t>
            </a:r>
          </a:p>
          <a:p>
            <a:pPr marL="452438" indent="-185738" algn="just">
              <a:buClr>
                <a:srgbClr val="008000"/>
              </a:buClr>
              <a:buFont typeface="Arial" pitchFamily="34" charset="0"/>
              <a:buAutoNum type="arabicPeriod" startAt="6"/>
              <a:tabLst>
                <a:tab pos="266700" algn="l"/>
              </a:tabLst>
            </a:pPr>
            <a:endParaRPr lang="es-ES_tradnl" sz="600" dirty="0"/>
          </a:p>
          <a:p>
            <a:pPr marL="623887" indent="-171450" algn="just">
              <a:buClr>
                <a:srgbClr val="FF0000"/>
              </a:buClr>
              <a:buSzPct val="103000"/>
              <a:buFont typeface="Wingdings" panose="05000000000000000000" pitchFamily="2" charset="2"/>
              <a:buChar char="ü"/>
              <a:tabLst>
                <a:tab pos="266700" algn="l"/>
              </a:tabLst>
            </a:pPr>
            <a:r>
              <a:rPr lang="es-ES_tradnl" sz="1000" dirty="0">
                <a:solidFill>
                  <a:srgbClr val="000000"/>
                </a:solidFill>
              </a:rPr>
              <a:t>Debe ser la misma que señale el OFICIO DEL ÁREA GENERADORA</a:t>
            </a:r>
          </a:p>
          <a:p>
            <a:pPr marL="623887" indent="-171450" algn="just">
              <a:buClr>
                <a:srgbClr val="FF0000"/>
              </a:buClr>
              <a:buSzPct val="103000"/>
              <a:buFont typeface="Wingdings" panose="05000000000000000000" pitchFamily="2" charset="2"/>
              <a:buChar char="ü"/>
              <a:tabLst>
                <a:tab pos="266700" algn="l"/>
              </a:tabLst>
            </a:pPr>
            <a:endParaRPr lang="es-ES_tradnl" sz="800" dirty="0">
              <a:solidFill>
                <a:srgbClr val="000000"/>
              </a:solidFill>
            </a:endParaRPr>
          </a:p>
          <a:p>
            <a:pPr marL="623887" indent="-171450" algn="just">
              <a:buClr>
                <a:srgbClr val="FF0000"/>
              </a:buClr>
              <a:buSzPct val="103000"/>
              <a:buFont typeface="Wingdings" panose="05000000000000000000" pitchFamily="2" charset="2"/>
              <a:buChar char="ü"/>
              <a:tabLst>
                <a:tab pos="266700" algn="l"/>
              </a:tabLst>
            </a:pPr>
            <a:r>
              <a:rPr lang="es-ES_tradnl" sz="1000" dirty="0">
                <a:solidFill>
                  <a:srgbClr val="000000"/>
                </a:solidFill>
              </a:rPr>
              <a:t>Por tanto, </a:t>
            </a:r>
            <a:r>
              <a:rPr lang="es-ES_tradnl" sz="1000" dirty="0">
                <a:solidFill>
                  <a:srgbClr val="008000"/>
                </a:solidFill>
                <a:uFill>
                  <a:solidFill>
                    <a:srgbClr val="009900"/>
                  </a:solidFill>
                </a:uFill>
              </a:rPr>
              <a:t>AL MOMENTO DE IGRESAR LA SOLICITUD OFICIAL , se deben ACTUALIZAR FECHAS </a:t>
            </a:r>
            <a:r>
              <a:rPr lang="es-ES_tradnl" sz="1000" dirty="0">
                <a:solidFill>
                  <a:srgbClr val="000000"/>
                </a:solidFill>
              </a:rPr>
              <a:t>de todos los documentos a presentar:</a:t>
            </a:r>
          </a:p>
          <a:p>
            <a:pPr marL="623887" indent="-171450" algn="just">
              <a:buClr>
                <a:srgbClr val="FF0000"/>
              </a:buClr>
              <a:buSzPct val="103000"/>
              <a:buFont typeface="Wingdings" panose="05000000000000000000" pitchFamily="2" charset="2"/>
              <a:buChar char="ü"/>
              <a:tabLst>
                <a:tab pos="266700" algn="l"/>
              </a:tabLst>
            </a:pPr>
            <a:endParaRPr lang="es-ES_tradnl" sz="500" u="sng" dirty="0">
              <a:solidFill>
                <a:srgbClr val="FF0000"/>
              </a:solidFill>
              <a:uFill>
                <a:solidFill>
                  <a:srgbClr val="009900"/>
                </a:solidFill>
              </a:uFill>
            </a:endParaRPr>
          </a:p>
          <a:p>
            <a:pPr marL="895350" indent="95250" algn="just">
              <a:buClr>
                <a:srgbClr val="FF0000"/>
              </a:buClr>
              <a:buSzPct val="103000"/>
              <a:buFont typeface="Arial" pitchFamily="34" charset="0"/>
              <a:buChar char="•"/>
              <a:tabLst>
                <a:tab pos="266700" algn="l"/>
              </a:tabLst>
            </a:pPr>
            <a:r>
              <a:rPr lang="es-ES_tradnl" sz="1000" dirty="0">
                <a:solidFill>
                  <a:srgbClr val="009900"/>
                </a:solidFill>
              </a:rPr>
              <a:t>OFICIO DE SOLICTUD OFICIAL</a:t>
            </a:r>
          </a:p>
          <a:p>
            <a:pPr marL="895350" indent="95250" algn="just">
              <a:buClr>
                <a:srgbClr val="FF0000"/>
              </a:buClr>
              <a:buSzPct val="103000"/>
              <a:buFont typeface="Arial" pitchFamily="34" charset="0"/>
              <a:buChar char="•"/>
              <a:tabLst>
                <a:tab pos="266700" algn="l"/>
              </a:tabLst>
            </a:pPr>
            <a:r>
              <a:rPr lang="es-ES_tradnl" sz="1000" dirty="0">
                <a:solidFill>
                  <a:srgbClr val="009900"/>
                </a:solidFill>
              </a:rPr>
              <a:t>OFICIO DEL ÁREA GENERADORA</a:t>
            </a:r>
          </a:p>
          <a:p>
            <a:pPr marL="895350" indent="95250" algn="just">
              <a:buClr>
                <a:srgbClr val="FF0000"/>
              </a:buClr>
              <a:buSzPct val="103000"/>
              <a:buFont typeface="Arial" pitchFamily="34" charset="0"/>
              <a:buChar char="•"/>
              <a:tabLst>
                <a:tab pos="266700" algn="l"/>
              </a:tabLst>
            </a:pPr>
            <a:r>
              <a:rPr lang="es-ES_tradnl" sz="1000" dirty="0">
                <a:solidFill>
                  <a:srgbClr val="009900"/>
                </a:solidFill>
              </a:rPr>
              <a:t>INVENTARIO DOCUMENTAL</a:t>
            </a:r>
          </a:p>
          <a:p>
            <a:pPr marL="542925" indent="-90488" algn="just">
              <a:buClr>
                <a:srgbClr val="008000"/>
              </a:buClr>
              <a:buSzPct val="103000"/>
              <a:buFont typeface="Arial" pitchFamily="34" charset="0"/>
              <a:buChar char="•"/>
              <a:tabLst>
                <a:tab pos="266700" algn="l"/>
              </a:tabLst>
            </a:pPr>
            <a:endParaRPr lang="es-ES_tradnl" sz="800" dirty="0"/>
          </a:p>
          <a:p>
            <a:pPr marL="623887" indent="-171450" algn="just">
              <a:buClr>
                <a:srgbClr val="FF0000"/>
              </a:buClr>
              <a:buSzPct val="103000"/>
              <a:buFont typeface="Wingdings" panose="05000000000000000000" pitchFamily="2" charset="2"/>
              <a:buChar char="ü"/>
              <a:tabLst>
                <a:tab pos="266700" algn="l"/>
              </a:tabLst>
            </a:pPr>
            <a:r>
              <a:rPr lang="es-ES_tradnl" sz="1000" dirty="0">
                <a:solidFill>
                  <a:srgbClr val="000000"/>
                </a:solidFill>
              </a:rPr>
              <a:t> </a:t>
            </a:r>
            <a:r>
              <a:rPr lang="es-MX" sz="1000" dirty="0"/>
              <a:t>Indicar la información correspondiente en el orden siguiente: </a:t>
            </a:r>
            <a:r>
              <a:rPr lang="es-MX" sz="1000" dirty="0">
                <a:solidFill>
                  <a:srgbClr val="FF0000"/>
                </a:solidFill>
              </a:rPr>
              <a:t>día - mes - año</a:t>
            </a:r>
            <a:endParaRPr lang="es-ES_tradnl" sz="1000" dirty="0"/>
          </a:p>
          <a:p>
            <a:pPr marL="623887" indent="-171450" algn="just">
              <a:buClr>
                <a:srgbClr val="FF0000"/>
              </a:buClr>
              <a:buSzPct val="103000"/>
              <a:buFont typeface="Wingdings" panose="05000000000000000000" pitchFamily="2" charset="2"/>
              <a:buChar char="ü"/>
            </a:pPr>
            <a:endParaRPr lang="es-MX" sz="800" dirty="0"/>
          </a:p>
          <a:p>
            <a:pPr marL="623887" indent="-171450" algn="just">
              <a:buClr>
                <a:srgbClr val="FF0000"/>
              </a:buClr>
              <a:buSzPct val="103000"/>
              <a:buFont typeface="Wingdings" panose="05000000000000000000" pitchFamily="2" charset="2"/>
              <a:buChar char="ü"/>
            </a:pPr>
            <a:r>
              <a:rPr lang="es-ES_tradnl" sz="1000" dirty="0">
                <a:solidFill>
                  <a:srgbClr val="000000"/>
                </a:solidFill>
              </a:rPr>
              <a:t>El día y año, deben ser señalados con números arábigos, y el mes con letra;</a:t>
            </a:r>
            <a:r>
              <a:rPr lang="es-ES_tradnl" sz="1000" dirty="0"/>
              <a:t> </a:t>
            </a:r>
            <a:r>
              <a:rPr lang="es-ES_tradnl" sz="1000" dirty="0">
                <a:solidFill>
                  <a:srgbClr val="000000"/>
                </a:solidFill>
              </a:rPr>
              <a:t>separados con el signo </a:t>
            </a:r>
            <a:r>
              <a:rPr lang="es-MX" sz="1000" dirty="0"/>
              <a:t>“</a:t>
            </a:r>
            <a:r>
              <a:rPr lang="es-MX" sz="1000" dirty="0">
                <a:solidFill>
                  <a:srgbClr val="FF0000"/>
                </a:solidFill>
              </a:rPr>
              <a:t> - </a:t>
            </a:r>
            <a:r>
              <a:rPr lang="es-MX" sz="1000" dirty="0"/>
              <a:t>”</a:t>
            </a:r>
            <a:endParaRPr lang="es-ES" sz="1000" dirty="0"/>
          </a:p>
          <a:p>
            <a:pPr marL="452438" indent="-185738" algn="just">
              <a:buClr>
                <a:srgbClr val="008000"/>
              </a:buClr>
              <a:buFont typeface="+mj-lt"/>
              <a:buAutoNum type="arabicPeriod" startAt="2"/>
            </a:pPr>
            <a:endParaRPr lang="es-MX" sz="1000" dirty="0">
              <a:solidFill>
                <a:srgbClr val="FF0000"/>
              </a:solidFill>
            </a:endParaRPr>
          </a:p>
          <a:p>
            <a:pPr marL="452438" indent="-185738" algn="just">
              <a:buClr>
                <a:srgbClr val="008000"/>
              </a:buClr>
              <a:buFont typeface="+mj-lt"/>
              <a:buAutoNum type="arabicPeriod" startAt="2"/>
            </a:pPr>
            <a:r>
              <a:rPr lang="es-MX" sz="1000" dirty="0">
                <a:solidFill>
                  <a:srgbClr val="008000"/>
                </a:solidFill>
              </a:rPr>
              <a:t>No. DE HOJA:</a:t>
            </a:r>
            <a:r>
              <a:rPr lang="es-MX" sz="1000" dirty="0">
                <a:solidFill>
                  <a:srgbClr val="FF0000"/>
                </a:solidFill>
              </a:rPr>
              <a:t> </a:t>
            </a:r>
            <a:r>
              <a:rPr lang="es-MX" sz="1000" dirty="0">
                <a:solidFill>
                  <a:srgbClr val="000000"/>
                </a:solidFill>
              </a:rPr>
              <a:t>En cada hoja se </a:t>
            </a:r>
            <a:r>
              <a:rPr lang="es-MX" sz="1000" dirty="0"/>
              <a:t>indicará el </a:t>
            </a:r>
            <a:r>
              <a:rPr lang="es-MX" sz="1000" dirty="0">
                <a:solidFill>
                  <a:srgbClr val="009900"/>
                </a:solidFill>
              </a:rPr>
              <a:t>número de hoja que le corresponde </a:t>
            </a:r>
            <a:r>
              <a:rPr lang="es-MX" sz="1000" dirty="0"/>
              <a:t>y el </a:t>
            </a:r>
            <a:r>
              <a:rPr lang="es-MX" sz="1000" dirty="0">
                <a:solidFill>
                  <a:srgbClr val="009900"/>
                </a:solidFill>
              </a:rPr>
              <a:t>número total de las hojas ocupadas </a:t>
            </a:r>
            <a:r>
              <a:rPr lang="es-MX" sz="1000" u="sng" dirty="0">
                <a:uFill>
                  <a:solidFill>
                    <a:srgbClr val="FF0000"/>
                  </a:solidFill>
                </a:uFill>
              </a:rPr>
              <a:t>POR INVENTARIO</a:t>
            </a:r>
            <a:endParaRPr lang="es-ES_tradnl" sz="1000" u="sng" dirty="0">
              <a:uFill>
                <a:solidFill>
                  <a:srgbClr val="FF0000"/>
                </a:solidFill>
              </a:uFill>
            </a:endParaRPr>
          </a:p>
          <a:p>
            <a:pPr marL="452438" indent="-185738" algn="just">
              <a:buClr>
                <a:srgbClr val="008000"/>
              </a:buClr>
            </a:pPr>
            <a:r>
              <a:rPr lang="es-MX" sz="1000" dirty="0">
                <a:solidFill>
                  <a:srgbClr val="000000"/>
                </a:solidFill>
              </a:rPr>
              <a:t>                          </a:t>
            </a:r>
          </a:p>
          <a:p>
            <a:pPr marL="452438" indent="-185738" algn="just">
              <a:buClr>
                <a:srgbClr val="008000"/>
              </a:buClr>
            </a:pPr>
            <a:r>
              <a:rPr lang="es-MX" sz="1000" dirty="0">
                <a:solidFill>
                  <a:srgbClr val="000000"/>
                </a:solidFill>
              </a:rPr>
              <a:t>                               </a:t>
            </a:r>
            <a:r>
              <a:rPr lang="es-MX" sz="1000" dirty="0">
                <a:solidFill>
                  <a:srgbClr val="595959"/>
                </a:solidFill>
              </a:rPr>
              <a:t>No. DE HOJA:  1 de 40,  2 de 40,  3 de 40 ….</a:t>
            </a:r>
          </a:p>
          <a:p>
            <a:pPr marL="452438" indent="-185738" algn="just">
              <a:buClr>
                <a:srgbClr val="008000"/>
              </a:buClr>
              <a:buFont typeface="+mj-lt"/>
              <a:buAutoNum type="arabicPeriod" startAt="3"/>
            </a:pPr>
            <a:endParaRPr lang="es-MX" sz="1000" dirty="0">
              <a:solidFill>
                <a:srgbClr val="FF0000"/>
              </a:solidFill>
            </a:endParaRPr>
          </a:p>
          <a:p>
            <a:pPr marL="452438" indent="-185738" algn="just">
              <a:buClr>
                <a:srgbClr val="008000"/>
              </a:buClr>
              <a:buFont typeface="+mj-lt"/>
              <a:buAutoNum type="arabicPeriod" startAt="2"/>
            </a:pPr>
            <a:r>
              <a:rPr lang="es-MX" sz="1000" dirty="0">
                <a:solidFill>
                  <a:srgbClr val="008000"/>
                </a:solidFill>
              </a:rPr>
              <a:t>TOTAL DE CAJAS: </a:t>
            </a:r>
            <a:r>
              <a:rPr lang="es-MX" sz="1000" dirty="0">
                <a:solidFill>
                  <a:srgbClr val="000000"/>
                </a:solidFill>
              </a:rPr>
              <a:t>Indicar el </a:t>
            </a:r>
            <a:r>
              <a:rPr lang="es-MX" sz="1000" dirty="0">
                <a:solidFill>
                  <a:srgbClr val="008000"/>
                </a:solidFill>
              </a:rPr>
              <a:t>número total</a:t>
            </a:r>
            <a:r>
              <a:rPr lang="es-MX" sz="1000" dirty="0">
                <a:solidFill>
                  <a:srgbClr val="000000"/>
                </a:solidFill>
              </a:rPr>
              <a:t> de cajas referidas </a:t>
            </a:r>
            <a:r>
              <a:rPr lang="es-MX" sz="1000" u="sng" dirty="0">
                <a:uFill>
                  <a:solidFill>
                    <a:srgbClr val="FF0000"/>
                  </a:solidFill>
                </a:uFill>
              </a:rPr>
              <a:t>POR INVENTARIO.</a:t>
            </a:r>
          </a:p>
          <a:p>
            <a:pPr marL="452438" indent="-185738" algn="just">
              <a:buClr>
                <a:srgbClr val="008000"/>
              </a:buClr>
              <a:buFont typeface="Arial" pitchFamily="34" charset="0"/>
              <a:buAutoNum type="arabicPeriod" startAt="2"/>
            </a:pPr>
            <a:endParaRPr lang="es-MX" sz="1000" dirty="0">
              <a:solidFill>
                <a:srgbClr val="000000"/>
              </a:solidFill>
            </a:endParaRPr>
          </a:p>
          <a:p>
            <a:pPr marL="452438" indent="-185738" algn="just">
              <a:buClr>
                <a:srgbClr val="008000"/>
              </a:buClr>
              <a:buFont typeface="+mj-lt"/>
              <a:buAutoNum type="arabicPeriod" startAt="2"/>
            </a:pPr>
            <a:r>
              <a:rPr lang="es-MX" sz="1000" dirty="0">
                <a:solidFill>
                  <a:srgbClr val="008000"/>
                </a:solidFill>
              </a:rPr>
              <a:t>TOTAL DE EXPEDIENTES: </a:t>
            </a:r>
            <a:r>
              <a:rPr lang="es-MX" sz="1000" dirty="0">
                <a:solidFill>
                  <a:srgbClr val="000000"/>
                </a:solidFill>
              </a:rPr>
              <a:t>Indicar el </a:t>
            </a:r>
            <a:r>
              <a:rPr lang="es-MX" sz="1000" dirty="0">
                <a:solidFill>
                  <a:srgbClr val="008000"/>
                </a:solidFill>
              </a:rPr>
              <a:t>número total </a:t>
            </a:r>
            <a:r>
              <a:rPr lang="es-MX" sz="1000" dirty="0">
                <a:solidFill>
                  <a:srgbClr val="000000"/>
                </a:solidFill>
              </a:rPr>
              <a:t>de expedientes citados </a:t>
            </a:r>
            <a:r>
              <a:rPr lang="es-MX" sz="1000" u="sng" dirty="0">
                <a:uFill>
                  <a:solidFill>
                    <a:srgbClr val="FF0000"/>
                  </a:solidFill>
                </a:uFill>
              </a:rPr>
              <a:t>POR INVENTARIO.</a:t>
            </a:r>
          </a:p>
          <a:p>
            <a:pPr marL="627063" indent="-176213" algn="just">
              <a:buClr>
                <a:srgbClr val="008000"/>
              </a:buClr>
              <a:buFont typeface="Wingdings" panose="05000000000000000000" pitchFamily="2" charset="2"/>
              <a:buChar char="ü"/>
            </a:pPr>
            <a:r>
              <a:rPr lang="es-MX" sz="1000" dirty="0">
                <a:solidFill>
                  <a:srgbClr val="000000"/>
                </a:solidFill>
              </a:rPr>
              <a:t>En los casos que el inventario refiera legajos, el número total referidos por inventario documental, en seguida se indicará entre paréntesis el número y el texto “LEGAJO”</a:t>
            </a:r>
            <a:endParaRPr lang="es-MX" sz="1000" dirty="0"/>
          </a:p>
          <a:p>
            <a:pPr marL="452438" indent="-185738" algn="just">
              <a:buClr>
                <a:srgbClr val="008000"/>
              </a:buClr>
            </a:pPr>
            <a:endParaRPr lang="es-MX" sz="800" dirty="0">
              <a:solidFill>
                <a:srgbClr val="000000"/>
              </a:solidFill>
            </a:endParaRPr>
          </a:p>
          <a:p>
            <a:pPr marL="452438" indent="-185738" algn="just">
              <a:buClr>
                <a:srgbClr val="008000"/>
              </a:buClr>
            </a:pPr>
            <a:r>
              <a:rPr lang="es-MX" sz="1000" dirty="0">
                <a:solidFill>
                  <a:srgbClr val="595959"/>
                </a:solidFill>
              </a:rPr>
              <a:t>                               TOTAL DE EXPEDIENTES: 242 (42 LEGAJOS)</a:t>
            </a:r>
          </a:p>
          <a:p>
            <a:pPr marL="452438" indent="-185738" algn="just">
              <a:buClr>
                <a:srgbClr val="008000"/>
              </a:buClr>
            </a:pPr>
            <a:endParaRPr lang="es-MX" sz="700" dirty="0">
              <a:solidFill>
                <a:srgbClr val="FF0000"/>
              </a:solidFill>
            </a:endParaRPr>
          </a:p>
          <a:p>
            <a:pPr marL="92075" algn="ctr">
              <a:buClr>
                <a:srgbClr val="008000"/>
              </a:buClr>
              <a:defRPr/>
            </a:pPr>
            <a:endParaRPr lang="es-ES" sz="1000" dirty="0">
              <a:solidFill>
                <a:srgbClr val="008000"/>
              </a:solidFill>
              <a:latin typeface="BankGothic Md BT" pitchFamily="34" charset="0"/>
            </a:endParaRPr>
          </a:p>
        </p:txBody>
      </p:sp>
    </p:spTree>
    <p:extLst>
      <p:ext uri="{BB962C8B-B14F-4D97-AF65-F5344CB8AC3E}">
        <p14:creationId xmlns:p14="http://schemas.microsoft.com/office/powerpoint/2010/main" val="388011124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8535290" y="2658398"/>
            <a:ext cx="357190" cy="338554"/>
          </a:xfrm>
          <a:prstGeom prst="rect">
            <a:avLst/>
          </a:prstGeom>
          <a:noFill/>
          <a:ln w="9525" cap="rnd" cmpd="dbl">
            <a:solidFill>
              <a:srgbClr val="CC0000"/>
            </a:solidFill>
            <a:prstDash val="sysDot"/>
          </a:ln>
          <a:effectLst/>
        </p:spPr>
        <p:txBody>
          <a:bodyPr wrap="square" rtlCol="0" anchor="ctr" anchorCtr="0">
            <a:spAutoFit/>
          </a:bodyPr>
          <a:lstStyle/>
          <a:p>
            <a:pPr algn="ctr"/>
            <a:r>
              <a:rPr lang="es-ES" sz="1600" dirty="0">
                <a:solidFill>
                  <a:srgbClr val="9966FF"/>
                </a:solidFill>
                <a:effectLst>
                  <a:outerShdw blurRad="38100" dist="38100" dir="2700000" algn="tl">
                    <a:srgbClr val="000000">
                      <a:alpha val="43137"/>
                    </a:srgbClr>
                  </a:outerShdw>
                </a:effectLst>
                <a:latin typeface="ITC Avant Garde Gothic" pitchFamily="34" charset="0"/>
              </a:rPr>
              <a:t>4</a:t>
            </a:r>
          </a:p>
        </p:txBody>
      </p:sp>
      <p:pic>
        <p:nvPicPr>
          <p:cNvPr id="12" name="Imagen 8">
            <a:extLst>
              <a:ext uri="{FF2B5EF4-FFF2-40B4-BE49-F238E27FC236}">
                <a16:creationId xmlns:a16="http://schemas.microsoft.com/office/drawing/2014/main" xmlns="" id="{76788793-EEE5-4B72-B42E-68A642B38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710" y="224631"/>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xmlns="" id="{8AF491E5-6826-4778-BC8E-E540CD34D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30163"/>
            <a:ext cx="79692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2">
            <a:extLst>
              <a:ext uri="{FF2B5EF4-FFF2-40B4-BE49-F238E27FC236}">
                <a16:creationId xmlns:a16="http://schemas.microsoft.com/office/drawing/2014/main" xmlns="" id="{0120EF3F-6783-4086-A0BD-762A57362ACD}"/>
              </a:ext>
            </a:extLst>
          </p:cNvPr>
          <p:cNvSpPr txBox="1">
            <a:spLocks noChangeArrowheads="1"/>
          </p:cNvSpPr>
          <p:nvPr/>
        </p:nvSpPr>
        <p:spPr bwMode="auto">
          <a:xfrm>
            <a:off x="464694" y="334234"/>
            <a:ext cx="8049069" cy="6484658"/>
          </a:xfrm>
          <a:prstGeom prst="rect">
            <a:avLst/>
          </a:prstGeom>
          <a:noFill/>
          <a:ln>
            <a:noFill/>
          </a:ln>
        </p:spPr>
        <p:txBody>
          <a:bodyPr wrap="square" lIns="82104" tIns="41052" rIns="82104" bIns="41052">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92075" algn="just">
              <a:buClr>
                <a:srgbClr val="008000"/>
              </a:buClr>
              <a:tabLst>
                <a:tab pos="182563" algn="l"/>
              </a:tabLst>
            </a:pPr>
            <a:endParaRPr lang="es-ES" sz="1400" dirty="0">
              <a:solidFill>
                <a:srgbClr val="008000"/>
              </a:solidFill>
              <a:latin typeface="Gill Sans MT" pitchFamily="34" charset="0"/>
            </a:endParaRPr>
          </a:p>
          <a:p>
            <a:pPr marL="92075" indent="-357188" algn="ctr">
              <a:buClr>
                <a:srgbClr val="008000"/>
              </a:buClr>
              <a:tabLst>
                <a:tab pos="182563" algn="l"/>
              </a:tabLst>
            </a:pPr>
            <a:r>
              <a:rPr lang="es-ES" sz="1400" u="sng" dirty="0">
                <a:solidFill>
                  <a:srgbClr val="FF0000"/>
                </a:solidFill>
                <a:effectLst>
                  <a:outerShdw blurRad="38100" dist="38100" dir="2700000" algn="tl">
                    <a:srgbClr val="C0C0C0"/>
                  </a:outerShdw>
                </a:effectLst>
                <a:uFill>
                  <a:solidFill>
                    <a:srgbClr val="008000"/>
                  </a:solidFill>
                </a:uFill>
                <a:latin typeface="Gill Sans MT" pitchFamily="34" charset="0"/>
              </a:rPr>
              <a:t>Área  de Contexto (columnas)</a:t>
            </a:r>
          </a:p>
          <a:p>
            <a:pPr marL="92075" algn="just">
              <a:buClr>
                <a:srgbClr val="008000"/>
              </a:buClr>
              <a:tabLst>
                <a:tab pos="182563" algn="l"/>
              </a:tabLst>
            </a:pPr>
            <a:endParaRPr lang="es-ES" sz="700" dirty="0">
              <a:solidFill>
                <a:srgbClr val="008000"/>
              </a:solidFill>
              <a:latin typeface="Gill Sans MT" pitchFamily="34" charset="0"/>
            </a:endParaRPr>
          </a:p>
          <a:p>
            <a:pPr marL="449263" lvl="1" indent="-180975" algn="just">
              <a:buClr>
                <a:srgbClr val="008000"/>
              </a:buClr>
              <a:buFont typeface="Arial" pitchFamily="34" charset="0"/>
              <a:buChar char="●"/>
            </a:pPr>
            <a:r>
              <a:rPr lang="es-ES_tradnl" sz="1100" dirty="0">
                <a:solidFill>
                  <a:srgbClr val="FF0000"/>
                </a:solidFill>
              </a:rPr>
              <a:t>Escenario del año 2008, con VIGENCIA de la Ley de Archivos del Estado:</a:t>
            </a:r>
          </a:p>
          <a:p>
            <a:pPr marL="449263" lvl="1" indent="-180975" algn="just">
              <a:buClr>
                <a:srgbClr val="008000"/>
              </a:buClr>
              <a:buFont typeface="Arial" pitchFamily="34" charset="0"/>
              <a:buChar char="●"/>
            </a:pPr>
            <a:endParaRPr lang="es-ES_tradnl" sz="500" dirty="0">
              <a:solidFill>
                <a:srgbClr val="FF0000"/>
              </a:solidFill>
            </a:endParaRPr>
          </a:p>
          <a:p>
            <a:pPr marL="447675" indent="-180975" algn="just">
              <a:buClr>
                <a:srgbClr val="008000"/>
              </a:buClr>
              <a:buFont typeface="Arial" pitchFamily="34" charset="0"/>
              <a:buAutoNum type="arabicPeriod"/>
              <a:tabLst>
                <a:tab pos="361950" algn="l"/>
              </a:tabLst>
            </a:pPr>
            <a:r>
              <a:rPr lang="es-MX" sz="900" dirty="0">
                <a:solidFill>
                  <a:srgbClr val="008000"/>
                </a:solidFill>
              </a:rPr>
              <a:t>COLUMNA</a:t>
            </a:r>
            <a:r>
              <a:rPr lang="es-MX" sz="1000" dirty="0">
                <a:solidFill>
                  <a:srgbClr val="008000"/>
                </a:solidFill>
              </a:rPr>
              <a:t> “No. DE EXPEDIENTE”: </a:t>
            </a:r>
            <a:r>
              <a:rPr lang="es-MX" sz="1000" dirty="0"/>
              <a:t>Colocar el código que identifica físicamente a cada expediente descrito en el inventario </a:t>
            </a:r>
          </a:p>
          <a:p>
            <a:pPr marL="628650" lvl="1" indent="-171450" algn="just">
              <a:buClr>
                <a:srgbClr val="FF0000"/>
              </a:buClr>
              <a:buFont typeface="Wingdings" panose="05000000000000000000" pitchFamily="2" charset="2"/>
              <a:buChar char="ü"/>
              <a:tabLst>
                <a:tab pos="361950" algn="l"/>
              </a:tabLst>
            </a:pPr>
            <a:endParaRPr lang="es-MX" sz="700" dirty="0"/>
          </a:p>
          <a:p>
            <a:pPr marL="628650" lvl="1" indent="-171450" algn="just">
              <a:buClr>
                <a:srgbClr val="FF0000"/>
              </a:buClr>
              <a:buFont typeface="Wingdings" panose="05000000000000000000" pitchFamily="2" charset="2"/>
              <a:buChar char="ü"/>
              <a:tabLst>
                <a:tab pos="361950" algn="l"/>
              </a:tabLst>
            </a:pPr>
            <a:r>
              <a:rPr lang="es-MX" sz="1000" dirty="0"/>
              <a:t>La estructura del código debe coincidir con los datos registrados en el Área de Identificación (Fondo, Subfondo, Unidad Administrativa, Área Generadora, Sección, Serie, Subserie, Año)</a:t>
            </a:r>
          </a:p>
          <a:p>
            <a:pPr marL="447675" indent="-180975" algn="just">
              <a:buClr>
                <a:srgbClr val="008000"/>
              </a:buClr>
              <a:buFont typeface="Arial" pitchFamily="34" charset="0"/>
              <a:buAutoNum type="arabicPeriod"/>
              <a:tabLst>
                <a:tab pos="355600" algn="l"/>
              </a:tabLst>
            </a:pPr>
            <a:endParaRPr lang="es-MX" sz="500" dirty="0">
              <a:solidFill>
                <a:srgbClr val="FF0000"/>
              </a:solidFill>
            </a:endParaRPr>
          </a:p>
          <a:p>
            <a:pPr marL="495300" indent="-228600" algn="just">
              <a:buClr>
                <a:srgbClr val="008000"/>
              </a:buClr>
              <a:buFont typeface="+mj-lt"/>
              <a:buAutoNum type="arabicPeriod"/>
              <a:tabLst>
                <a:tab pos="355600" algn="l"/>
              </a:tabLst>
            </a:pPr>
            <a:r>
              <a:rPr lang="es-MX" sz="900" dirty="0">
                <a:solidFill>
                  <a:srgbClr val="008000"/>
                </a:solidFill>
              </a:rPr>
              <a:t>COLUMNA</a:t>
            </a:r>
            <a:r>
              <a:rPr lang="es-MX" sz="1000" dirty="0">
                <a:solidFill>
                  <a:srgbClr val="008000"/>
                </a:solidFill>
              </a:rPr>
              <a:t> “No. DE FOJAS”: </a:t>
            </a:r>
            <a:r>
              <a:rPr lang="es-MX" sz="1000" dirty="0"/>
              <a:t>Indicar el número total de fojas que integra cada expediente</a:t>
            </a:r>
          </a:p>
          <a:p>
            <a:pPr marL="447675" indent="-180975" algn="just">
              <a:buClr>
                <a:srgbClr val="008000"/>
              </a:buClr>
              <a:buFont typeface="Arial" pitchFamily="34" charset="0"/>
              <a:buAutoNum type="arabicPeriod"/>
              <a:tabLst>
                <a:tab pos="355600" algn="l"/>
              </a:tabLst>
            </a:pPr>
            <a:endParaRPr lang="es-MX" sz="600" dirty="0"/>
          </a:p>
          <a:p>
            <a:pPr marL="622300" indent="-169863" algn="just">
              <a:buClr>
                <a:srgbClr val="FF0000"/>
              </a:buClr>
              <a:buFont typeface="Wingdings" panose="05000000000000000000" pitchFamily="2" charset="2"/>
              <a:buChar char="ü"/>
              <a:tabLst>
                <a:tab pos="355600" algn="l"/>
              </a:tabLst>
            </a:pPr>
            <a:r>
              <a:rPr lang="es-MX" sz="1000" dirty="0"/>
              <a:t>Cada expediente debe encontrarse foliado físicamente</a:t>
            </a:r>
          </a:p>
          <a:p>
            <a:pPr marL="447675" indent="-180975" algn="just">
              <a:buClr>
                <a:srgbClr val="008000"/>
              </a:buClr>
              <a:buFont typeface="Arial" pitchFamily="34" charset="0"/>
              <a:buAutoNum type="arabicPeriod"/>
              <a:tabLst>
                <a:tab pos="355600" algn="l"/>
              </a:tabLst>
            </a:pPr>
            <a:endParaRPr lang="es-MX" sz="500" dirty="0">
              <a:solidFill>
                <a:srgbClr val="FF0000"/>
              </a:solidFill>
            </a:endParaRPr>
          </a:p>
          <a:p>
            <a:pPr marL="495300" indent="-228600" algn="just">
              <a:buClr>
                <a:srgbClr val="008000"/>
              </a:buClr>
              <a:buFont typeface="+mj-lt"/>
              <a:buAutoNum type="arabicPeriod" startAt="3"/>
              <a:tabLst>
                <a:tab pos="355600" algn="l"/>
              </a:tabLst>
            </a:pPr>
            <a:r>
              <a:rPr lang="es-MX" sz="900" dirty="0">
                <a:solidFill>
                  <a:srgbClr val="008000"/>
                </a:solidFill>
              </a:rPr>
              <a:t>COLUMNA</a:t>
            </a:r>
            <a:r>
              <a:rPr lang="es-MX" sz="1000" dirty="0">
                <a:solidFill>
                  <a:srgbClr val="008000"/>
                </a:solidFill>
              </a:rPr>
              <a:t> “DESCRIPCIÓN DEL EXPEDIENTE”: </a:t>
            </a:r>
          </a:p>
          <a:p>
            <a:pPr marL="495300" indent="-228600" algn="just">
              <a:buClr>
                <a:srgbClr val="008000"/>
              </a:buClr>
              <a:buFont typeface="+mj-lt"/>
              <a:buAutoNum type="arabicPeriod" startAt="3"/>
              <a:tabLst>
                <a:tab pos="355600" algn="l"/>
              </a:tabLst>
            </a:pPr>
            <a:endParaRPr lang="es-MX" sz="400" dirty="0"/>
          </a:p>
          <a:p>
            <a:pPr marL="622300" indent="-169863" algn="just">
              <a:buClr>
                <a:srgbClr val="FF0000"/>
              </a:buClr>
              <a:buFont typeface="Wingdings" panose="05000000000000000000" pitchFamily="2" charset="2"/>
              <a:buChar char="ü"/>
              <a:tabLst>
                <a:tab pos="355600" algn="l"/>
              </a:tabLst>
            </a:pPr>
            <a:r>
              <a:rPr lang="es-MX" sz="1000" dirty="0"/>
              <a:t>Realizar la correcta descripción</a:t>
            </a:r>
          </a:p>
          <a:p>
            <a:pPr marL="622300" indent="-169863" algn="just">
              <a:buClr>
                <a:srgbClr val="FF0000"/>
              </a:buClr>
              <a:buFont typeface="Wingdings" panose="05000000000000000000" pitchFamily="2" charset="2"/>
              <a:buChar char="ü"/>
              <a:tabLst>
                <a:tab pos="355600" algn="l"/>
              </a:tabLst>
            </a:pPr>
            <a:endParaRPr lang="es-MX" sz="400" dirty="0">
              <a:uFill>
                <a:solidFill>
                  <a:srgbClr val="66FF33"/>
                </a:solidFill>
              </a:uFill>
            </a:endParaRPr>
          </a:p>
          <a:p>
            <a:pPr marL="622300" indent="-169863" algn="just">
              <a:buClr>
                <a:srgbClr val="FF0000"/>
              </a:buClr>
              <a:buFont typeface="Wingdings" panose="05000000000000000000" pitchFamily="2" charset="2"/>
              <a:buChar char="ü"/>
              <a:tabLst>
                <a:tab pos="355600" algn="l"/>
              </a:tabLst>
            </a:pPr>
            <a:r>
              <a:rPr lang="es-MX" sz="1000" dirty="0">
                <a:uFill>
                  <a:solidFill>
                    <a:srgbClr val="66FF33"/>
                  </a:solidFill>
                </a:uFill>
              </a:rPr>
              <a:t>Se respetará la descripción señalada </a:t>
            </a:r>
            <a:r>
              <a:rPr lang="es-MX" sz="1000" dirty="0"/>
              <a:t>en el </a:t>
            </a:r>
            <a:r>
              <a:rPr lang="es-MX" sz="1000" dirty="0">
                <a:solidFill>
                  <a:srgbClr val="A800A8"/>
                </a:solidFill>
                <a:uFill>
                  <a:solidFill>
                    <a:srgbClr val="00FF00"/>
                  </a:solidFill>
                </a:uFill>
              </a:rPr>
              <a:t>Inventario Documental </a:t>
            </a:r>
            <a:r>
              <a:rPr lang="es-ES" sz="1000" dirty="0"/>
              <a:t>del año que corresponda, debidamente </a:t>
            </a:r>
            <a:r>
              <a:rPr lang="es-ES" sz="1000" dirty="0">
                <a:solidFill>
                  <a:srgbClr val="FF0000"/>
                </a:solidFill>
              </a:rPr>
              <a:t>validado</a:t>
            </a:r>
            <a:r>
              <a:rPr lang="es-ES" sz="1000" dirty="0"/>
              <a:t> por la </a:t>
            </a:r>
            <a:r>
              <a:rPr lang="es-ES" sz="1000" dirty="0">
                <a:solidFill>
                  <a:srgbClr val="A800A8"/>
                </a:solidFill>
              </a:rPr>
              <a:t>“AUTORIDAD COMPETENTE”</a:t>
            </a:r>
            <a:endParaRPr lang="es-MX" sz="1000" dirty="0"/>
          </a:p>
          <a:p>
            <a:pPr marL="447675" indent="-180975" algn="just">
              <a:buClr>
                <a:srgbClr val="008000"/>
              </a:buClr>
              <a:buFont typeface="Arial" pitchFamily="34" charset="0"/>
              <a:buAutoNum type="arabicPeriod" startAt="4"/>
              <a:tabLst>
                <a:tab pos="182563" algn="l"/>
              </a:tabLst>
            </a:pPr>
            <a:endParaRPr lang="es-MX" sz="600" dirty="0">
              <a:solidFill>
                <a:srgbClr val="FF0000"/>
              </a:solidFill>
            </a:endParaRPr>
          </a:p>
          <a:p>
            <a:pPr marL="449263" lvl="1" indent="-180975" algn="just">
              <a:buClr>
                <a:srgbClr val="008000"/>
              </a:buClr>
              <a:buFont typeface="Arial" pitchFamily="34" charset="0"/>
              <a:buChar char="●"/>
            </a:pPr>
            <a:r>
              <a:rPr lang="es-ES_tradnl" sz="1100" dirty="0">
                <a:solidFill>
                  <a:srgbClr val="FF0000"/>
                </a:solidFill>
              </a:rPr>
              <a:t>Escenario del año 2007 y Anteriores:</a:t>
            </a:r>
            <a:endParaRPr lang="es-ES" sz="800" dirty="0">
              <a:solidFill>
                <a:srgbClr val="008000"/>
              </a:solidFill>
              <a:latin typeface="BankGothic Md BT"/>
            </a:endParaRPr>
          </a:p>
          <a:p>
            <a:pPr marL="92075" algn="just">
              <a:buClr>
                <a:srgbClr val="008000"/>
              </a:buClr>
              <a:tabLst>
                <a:tab pos="182563" algn="l"/>
              </a:tabLst>
            </a:pPr>
            <a:endParaRPr lang="es-ES" sz="400" dirty="0">
              <a:solidFill>
                <a:srgbClr val="008000"/>
              </a:solidFill>
              <a:latin typeface="BankGothic Md BT"/>
            </a:endParaRPr>
          </a:p>
          <a:p>
            <a:pPr marL="447675" indent="-180975" algn="just">
              <a:buClr>
                <a:srgbClr val="008000"/>
              </a:buClr>
              <a:buFont typeface="Arial" pitchFamily="34" charset="0"/>
              <a:buAutoNum type="arabicPeriod"/>
              <a:tabLst>
                <a:tab pos="182563" algn="l"/>
              </a:tabLst>
            </a:pPr>
            <a:r>
              <a:rPr lang="es-MX" sz="900" dirty="0">
                <a:solidFill>
                  <a:srgbClr val="008000"/>
                </a:solidFill>
              </a:rPr>
              <a:t>COLUMNA</a:t>
            </a:r>
            <a:r>
              <a:rPr lang="es-MX" sz="1000" dirty="0">
                <a:solidFill>
                  <a:srgbClr val="008000"/>
                </a:solidFill>
              </a:rPr>
              <a:t> “No. DE EXPEDIENTE”: </a:t>
            </a:r>
            <a:r>
              <a:rPr lang="es-MX" sz="1000" dirty="0"/>
              <a:t>Colocar el número que identifica físicamente a cada expediente descrito en el inventario</a:t>
            </a:r>
            <a:endParaRPr lang="es-ES_tradnl" sz="1000" dirty="0">
              <a:solidFill>
                <a:srgbClr val="000000"/>
              </a:solidFill>
            </a:endParaRPr>
          </a:p>
          <a:p>
            <a:pPr marL="447675" indent="-180975" algn="just">
              <a:buClr>
                <a:srgbClr val="008000"/>
              </a:buClr>
              <a:buFont typeface="Arial" pitchFamily="34" charset="0"/>
              <a:buAutoNum type="arabicPeriod" startAt="2"/>
              <a:tabLst>
                <a:tab pos="182563" algn="l"/>
              </a:tabLst>
            </a:pPr>
            <a:endParaRPr lang="es-MX" sz="400" dirty="0">
              <a:solidFill>
                <a:srgbClr val="FF0000"/>
              </a:solidFill>
            </a:endParaRPr>
          </a:p>
          <a:p>
            <a:pPr marL="447675" indent="-180975" algn="just">
              <a:buClr>
                <a:srgbClr val="008000"/>
              </a:buClr>
              <a:buFont typeface="Arial" pitchFamily="34" charset="0"/>
              <a:buAutoNum type="arabicPeriod" startAt="2"/>
              <a:tabLst>
                <a:tab pos="182563" algn="l"/>
              </a:tabLst>
            </a:pPr>
            <a:r>
              <a:rPr lang="es-MX" sz="900" dirty="0">
                <a:solidFill>
                  <a:srgbClr val="008000"/>
                </a:solidFill>
              </a:rPr>
              <a:t>COLUMNA</a:t>
            </a:r>
            <a:r>
              <a:rPr lang="es-MX" sz="1000" dirty="0">
                <a:solidFill>
                  <a:srgbClr val="008000"/>
                </a:solidFill>
              </a:rPr>
              <a:t> “No. DE FOJAS”:</a:t>
            </a:r>
          </a:p>
          <a:p>
            <a:pPr marL="447675" indent="-180975" algn="just">
              <a:buClr>
                <a:srgbClr val="008000"/>
              </a:buClr>
              <a:buSzPct val="103000"/>
              <a:buFont typeface="Arial" pitchFamily="34" charset="0"/>
              <a:buChar char="•"/>
              <a:tabLst>
                <a:tab pos="182563" algn="l"/>
              </a:tabLst>
            </a:pPr>
            <a:endParaRPr lang="es-MX" sz="600" dirty="0"/>
          </a:p>
          <a:p>
            <a:pPr marL="619125" indent="-171450" algn="just">
              <a:buClr>
                <a:srgbClr val="FF0000"/>
              </a:buClr>
              <a:buSzPct val="103000"/>
              <a:buFont typeface="Wingdings" panose="05000000000000000000" pitchFamily="2" charset="2"/>
              <a:buChar char="ü"/>
              <a:tabLst>
                <a:tab pos="182563" algn="l"/>
                <a:tab pos="542925" algn="l"/>
              </a:tabLst>
            </a:pPr>
            <a:r>
              <a:rPr lang="es-MX" sz="1000" dirty="0"/>
              <a:t>Se debe indicar el </a:t>
            </a:r>
            <a:r>
              <a:rPr lang="es-MX" sz="1000" dirty="0">
                <a:solidFill>
                  <a:srgbClr val="FF0000"/>
                </a:solidFill>
              </a:rPr>
              <a:t>número total</a:t>
            </a:r>
            <a:r>
              <a:rPr lang="es-MX" sz="1000" dirty="0">
                <a:solidFill>
                  <a:srgbClr val="000000"/>
                </a:solidFill>
              </a:rPr>
              <a:t> de fojas que integra cada expediente</a:t>
            </a:r>
          </a:p>
          <a:p>
            <a:pPr marL="619125" indent="-171450" algn="just">
              <a:buClr>
                <a:srgbClr val="FF0000"/>
              </a:buClr>
              <a:buSzPct val="103000"/>
              <a:buFont typeface="Wingdings" panose="05000000000000000000" pitchFamily="2" charset="2"/>
              <a:buChar char="ü"/>
              <a:tabLst>
                <a:tab pos="182563" algn="l"/>
                <a:tab pos="542925" algn="l"/>
              </a:tabLst>
            </a:pPr>
            <a:endParaRPr lang="es-ES_tradnl" sz="500" dirty="0"/>
          </a:p>
          <a:p>
            <a:pPr marL="619125" indent="-171450" algn="just">
              <a:buClr>
                <a:srgbClr val="FF0000"/>
              </a:buClr>
              <a:buSzPct val="103000"/>
              <a:buFont typeface="Wingdings" panose="05000000000000000000" pitchFamily="2" charset="2"/>
              <a:buChar char="ü"/>
              <a:tabLst>
                <a:tab pos="182563" algn="l"/>
                <a:tab pos="542925" algn="l"/>
              </a:tabLst>
            </a:pPr>
            <a:r>
              <a:rPr lang="es-MX" sz="1000" dirty="0"/>
              <a:t>Considerando la situación de los expedientes (año, estado físico, área generadora), se podrá </a:t>
            </a:r>
            <a:r>
              <a:rPr lang="es-MX" sz="1000" dirty="0">
                <a:solidFill>
                  <a:srgbClr val="000000"/>
                </a:solidFill>
              </a:rPr>
              <a:t>omitir este requisito; por tanto, cada celda de la columna debe ser cancelada con un guion </a:t>
            </a:r>
            <a:r>
              <a:rPr lang="es-ES_tradnl" sz="1000" dirty="0">
                <a:solidFill>
                  <a:srgbClr val="000000"/>
                </a:solidFill>
              </a:rPr>
              <a:t>“</a:t>
            </a:r>
            <a:r>
              <a:rPr lang="es-ES_tradnl" sz="1000" dirty="0">
                <a:solidFill>
                  <a:srgbClr val="FF0000"/>
                </a:solidFill>
              </a:rPr>
              <a:t>---</a:t>
            </a:r>
            <a:r>
              <a:rPr lang="es-ES_tradnl" sz="1000" dirty="0">
                <a:solidFill>
                  <a:srgbClr val="000000"/>
                </a:solidFill>
              </a:rPr>
              <a:t>”, y no es necesario realizar el folio físicamente en cada hoja. Por</a:t>
            </a:r>
            <a:r>
              <a:rPr lang="es-ES" sz="1000" dirty="0">
                <a:solidFill>
                  <a:srgbClr val="000000"/>
                </a:solidFill>
              </a:rPr>
              <a:t> tanto, el</a:t>
            </a:r>
            <a:r>
              <a:rPr lang="es-MX" sz="1000" dirty="0"/>
              <a:t> área generadora tiene el compromiso de realizar el folio físico de los expedientes que sean autorizados para TRANSFERENCIA SECUNDARIA</a:t>
            </a:r>
            <a:endParaRPr lang="es-ES_tradnl" sz="1000" dirty="0"/>
          </a:p>
          <a:p>
            <a:pPr marL="447675" indent="-180975" algn="just">
              <a:buClr>
                <a:srgbClr val="008000"/>
              </a:buClr>
              <a:buFont typeface="Arial" pitchFamily="34" charset="0"/>
              <a:buAutoNum type="arabicPeriod" startAt="3"/>
              <a:tabLst>
                <a:tab pos="182563" algn="l"/>
              </a:tabLst>
            </a:pPr>
            <a:endParaRPr lang="es-MX" sz="400" dirty="0">
              <a:solidFill>
                <a:srgbClr val="FF0000"/>
              </a:solidFill>
            </a:endParaRPr>
          </a:p>
          <a:p>
            <a:pPr marL="447675" indent="-180975" algn="just">
              <a:buClr>
                <a:srgbClr val="008000"/>
              </a:buClr>
              <a:buFont typeface="Arial" pitchFamily="34" charset="0"/>
              <a:buAutoNum type="arabicPeriod" startAt="3"/>
              <a:tabLst>
                <a:tab pos="182563" algn="l"/>
              </a:tabLst>
            </a:pPr>
            <a:r>
              <a:rPr lang="es-MX" sz="900" dirty="0">
                <a:solidFill>
                  <a:srgbClr val="008000"/>
                </a:solidFill>
              </a:rPr>
              <a:t>COLUMNA</a:t>
            </a:r>
            <a:r>
              <a:rPr lang="es-MX" sz="1000" dirty="0">
                <a:solidFill>
                  <a:srgbClr val="008000"/>
                </a:solidFill>
              </a:rPr>
              <a:t> “DESCRIPCIÓN DEL EXPEDIENTE”:</a:t>
            </a:r>
          </a:p>
          <a:p>
            <a:pPr marL="447675" indent="-180975" algn="just">
              <a:buClr>
                <a:srgbClr val="008000"/>
              </a:buClr>
              <a:buFont typeface="Arial" pitchFamily="34" charset="0"/>
              <a:buAutoNum type="arabicPeriod" startAt="3"/>
              <a:tabLst>
                <a:tab pos="182563" algn="l"/>
              </a:tabLst>
            </a:pPr>
            <a:endParaRPr lang="es-MX" sz="600" dirty="0">
              <a:solidFill>
                <a:srgbClr val="008000"/>
              </a:solidFill>
            </a:endParaRPr>
          </a:p>
          <a:p>
            <a:pPr marL="619125" indent="-171450" algn="just">
              <a:buClr>
                <a:srgbClr val="FF0000"/>
              </a:buClr>
              <a:buSzPct val="103000"/>
              <a:buFont typeface="Wingdings" panose="05000000000000000000" pitchFamily="2" charset="2"/>
              <a:buChar char="ü"/>
              <a:tabLst>
                <a:tab pos="182563" algn="l"/>
              </a:tabLst>
            </a:pPr>
            <a:r>
              <a:rPr lang="es-MX" sz="1000" dirty="0">
                <a:solidFill>
                  <a:srgbClr val="000000"/>
                </a:solidFill>
              </a:rPr>
              <a:t>Redactar en no más de tres líneas, el contenido temático del expediente, es decir, indicar su nombre y los </a:t>
            </a:r>
            <a:r>
              <a:rPr lang="es-MX" sz="1000" dirty="0">
                <a:solidFill>
                  <a:srgbClr val="000000"/>
                </a:solidFill>
                <a:uFill>
                  <a:solidFill>
                    <a:srgbClr val="66FF33"/>
                  </a:solidFill>
                </a:uFill>
              </a:rPr>
              <a:t>tipos documentales </a:t>
            </a:r>
            <a:r>
              <a:rPr lang="es-MX" sz="1000" dirty="0">
                <a:solidFill>
                  <a:srgbClr val="000000"/>
                </a:solidFill>
              </a:rPr>
              <a:t>que lo integran (oficios, tarjeas informativas, actas, minutas, contratos, escrituras, facturas, pólizas, recibos, informes, reportes, planos, fotografías, etc.). Sin abreviaturas cuyo significado se desconozca; en caso de ser necesario realizar las aclaraciones en la columna de Observaciones.</a:t>
            </a:r>
          </a:p>
          <a:p>
            <a:pPr marL="619125" indent="-171450" algn="just">
              <a:buClr>
                <a:srgbClr val="FF0000"/>
              </a:buClr>
              <a:buSzPct val="103000"/>
              <a:buFont typeface="Wingdings" panose="05000000000000000000" pitchFamily="2" charset="2"/>
              <a:buChar char="ü"/>
              <a:tabLst>
                <a:tab pos="182563" algn="l"/>
              </a:tabLst>
            </a:pPr>
            <a:endParaRPr lang="es-ES_tradnl" sz="800" dirty="0"/>
          </a:p>
          <a:p>
            <a:pPr marL="619125" indent="-171450" algn="just">
              <a:buClr>
                <a:srgbClr val="FF0000"/>
              </a:buClr>
              <a:buSzPct val="103000"/>
              <a:buFont typeface="Wingdings" panose="05000000000000000000" pitchFamily="2" charset="2"/>
              <a:buChar char="ü"/>
              <a:tabLst>
                <a:tab pos="182563" algn="l"/>
              </a:tabLst>
            </a:pPr>
            <a:r>
              <a:rPr lang="es-MX" sz="1000" dirty="0"/>
              <a:t>Se podrá transcribir entre paréntesis, el texto señalado en la pestaña del expediente; sin embargo, se debe indicar su</a:t>
            </a:r>
            <a:r>
              <a:rPr lang="es-MX" sz="1000" dirty="0">
                <a:solidFill>
                  <a:srgbClr val="000000"/>
                </a:solidFill>
              </a:rPr>
              <a:t> contenido temático, mencionando su nombre y los </a:t>
            </a:r>
            <a:r>
              <a:rPr lang="es-MX" sz="1000" dirty="0">
                <a:solidFill>
                  <a:srgbClr val="000000"/>
                </a:solidFill>
                <a:uFill>
                  <a:solidFill>
                    <a:srgbClr val="66FF33"/>
                  </a:solidFill>
                </a:uFill>
              </a:rPr>
              <a:t>tipos documentales</a:t>
            </a:r>
            <a:r>
              <a:rPr lang="es-MX" sz="1000" dirty="0">
                <a:solidFill>
                  <a:srgbClr val="000000"/>
                </a:solidFill>
              </a:rPr>
              <a:t> que lo integran, tal y como se refiere en el punto que antecede</a:t>
            </a:r>
          </a:p>
          <a:p>
            <a:pPr marL="619125" indent="-171450" algn="just">
              <a:buClr>
                <a:srgbClr val="FF0000"/>
              </a:buClr>
              <a:buSzPct val="103000"/>
              <a:buFont typeface="Wingdings" panose="05000000000000000000" pitchFamily="2" charset="2"/>
              <a:buChar char="ü"/>
              <a:tabLst>
                <a:tab pos="182563" algn="l"/>
              </a:tabLst>
            </a:pPr>
            <a:endParaRPr lang="es-ES_tradnl" sz="800" dirty="0">
              <a:solidFill>
                <a:srgbClr val="000000"/>
              </a:solidFill>
            </a:endParaRPr>
          </a:p>
          <a:p>
            <a:pPr marL="619125" indent="-171450" algn="just">
              <a:buClr>
                <a:srgbClr val="FF0000"/>
              </a:buClr>
              <a:buSzPct val="103000"/>
              <a:buFont typeface="Wingdings" panose="05000000000000000000" pitchFamily="2" charset="2"/>
              <a:buChar char="ü"/>
              <a:tabLst>
                <a:tab pos="182563" algn="l"/>
              </a:tabLst>
            </a:pPr>
            <a:r>
              <a:rPr lang="es-ES" sz="1000" dirty="0">
                <a:solidFill>
                  <a:srgbClr val="000000"/>
                </a:solidFill>
              </a:rPr>
              <a:t>Es importante tomar en cuenta que los expedientes que deben ser descritos, se integran por documentos de archivo, los cuales son </a:t>
            </a:r>
            <a:r>
              <a:rPr lang="es-ES" sz="1000" u="sng" dirty="0">
                <a:solidFill>
                  <a:srgbClr val="000000"/>
                </a:solidFill>
              </a:rPr>
              <a:t>creados, recibidos, manejados y usados</a:t>
            </a:r>
            <a:r>
              <a:rPr lang="es-ES" sz="1000" dirty="0">
                <a:solidFill>
                  <a:srgbClr val="000000"/>
                </a:solidFill>
              </a:rPr>
              <a:t> por las áreas generadoras en el desarrollo y ejercicio de sus facultades y actividades establecidas y reguladas en la normatividad jurídica que sea aplicable.</a:t>
            </a:r>
            <a:endParaRPr lang="es-ES_tradnl" sz="1000" dirty="0">
              <a:solidFill>
                <a:srgbClr val="000000"/>
              </a:solidFill>
            </a:endParaRPr>
          </a:p>
        </p:txBody>
      </p:sp>
    </p:spTree>
    <p:extLst>
      <p:ext uri="{BB962C8B-B14F-4D97-AF65-F5344CB8AC3E}">
        <p14:creationId xmlns:p14="http://schemas.microsoft.com/office/powerpoint/2010/main" val="26904086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8247258" y="3162454"/>
            <a:ext cx="357190" cy="338554"/>
          </a:xfrm>
          <a:prstGeom prst="rect">
            <a:avLst/>
          </a:prstGeom>
          <a:noFill/>
          <a:ln w="9525" cap="rnd" cmpd="dbl">
            <a:solidFill>
              <a:srgbClr val="CC0000"/>
            </a:solidFill>
            <a:prstDash val="sysDot"/>
          </a:ln>
          <a:effectLst/>
        </p:spPr>
        <p:txBody>
          <a:bodyPr wrap="square" rtlCol="0" anchor="ctr" anchorCtr="0">
            <a:spAutoFit/>
          </a:bodyPr>
          <a:lstStyle/>
          <a:p>
            <a:pPr algn="ctr"/>
            <a:r>
              <a:rPr lang="es-ES" sz="1600" dirty="0">
                <a:solidFill>
                  <a:srgbClr val="9966FF"/>
                </a:solidFill>
                <a:effectLst>
                  <a:outerShdw blurRad="38100" dist="38100" dir="2700000" algn="tl">
                    <a:srgbClr val="000000">
                      <a:alpha val="43137"/>
                    </a:srgbClr>
                  </a:outerShdw>
                </a:effectLst>
                <a:latin typeface="ITC Avant Garde Gothic" pitchFamily="34" charset="0"/>
              </a:rPr>
              <a:t>5</a:t>
            </a:r>
          </a:p>
        </p:txBody>
      </p:sp>
      <p:pic>
        <p:nvPicPr>
          <p:cNvPr id="12" name="Imagen 8">
            <a:extLst>
              <a:ext uri="{FF2B5EF4-FFF2-40B4-BE49-F238E27FC236}">
                <a16:creationId xmlns:a16="http://schemas.microsoft.com/office/drawing/2014/main" xmlns="" id="{76788793-EEE5-4B72-B42E-68A642B38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710" y="224631"/>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xmlns="" id="{8AF491E5-6826-4778-BC8E-E540CD34D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30163"/>
            <a:ext cx="79692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2">
            <a:extLst>
              <a:ext uri="{FF2B5EF4-FFF2-40B4-BE49-F238E27FC236}">
                <a16:creationId xmlns:a16="http://schemas.microsoft.com/office/drawing/2014/main" xmlns="" id="{0120EF3F-6783-4086-A0BD-762A57362ACD}"/>
              </a:ext>
            </a:extLst>
          </p:cNvPr>
          <p:cNvSpPr txBox="1">
            <a:spLocks noChangeArrowheads="1"/>
          </p:cNvSpPr>
          <p:nvPr/>
        </p:nvSpPr>
        <p:spPr bwMode="auto">
          <a:xfrm>
            <a:off x="360040" y="476672"/>
            <a:ext cx="8153723" cy="6546214"/>
          </a:xfrm>
          <a:prstGeom prst="rect">
            <a:avLst/>
          </a:prstGeom>
          <a:noFill/>
          <a:ln>
            <a:noFill/>
          </a:ln>
        </p:spPr>
        <p:txBody>
          <a:bodyPr wrap="square" lIns="82104" tIns="41052" rIns="82104" bIns="41052">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444500" indent="-180975" algn="just">
              <a:buClr>
                <a:srgbClr val="008000"/>
              </a:buClr>
              <a:buFont typeface="Arial" pitchFamily="34" charset="0"/>
              <a:buAutoNum type="arabicPeriod" startAt="4"/>
            </a:pPr>
            <a:endParaRPr lang="es-MX" sz="900" dirty="0">
              <a:solidFill>
                <a:srgbClr val="FF0000"/>
              </a:solidFill>
            </a:endParaRPr>
          </a:p>
          <a:p>
            <a:pPr marL="444500" indent="-180975" algn="just">
              <a:buClr>
                <a:srgbClr val="008000"/>
              </a:buClr>
              <a:buSzPct val="103000"/>
              <a:buFont typeface="Arial" pitchFamily="34" charset="0"/>
              <a:buChar char="•"/>
            </a:pPr>
            <a:endParaRPr lang="es-MX" sz="400" dirty="0"/>
          </a:p>
          <a:p>
            <a:pPr marL="444500" indent="-180975" algn="just">
              <a:buClr>
                <a:srgbClr val="008000"/>
              </a:buClr>
              <a:buFont typeface="Arial" pitchFamily="34" charset="0"/>
              <a:buAutoNum type="arabicPeriod" startAt="4"/>
            </a:pPr>
            <a:endParaRPr lang="es-MX" sz="800" dirty="0">
              <a:solidFill>
                <a:srgbClr val="FF0000"/>
              </a:solidFill>
            </a:endParaRPr>
          </a:p>
          <a:p>
            <a:pPr marL="444500" indent="-180975" algn="just">
              <a:buClr>
                <a:srgbClr val="008000"/>
              </a:buClr>
              <a:buFont typeface="Arial" pitchFamily="34" charset="0"/>
              <a:buAutoNum type="arabicPeriod" startAt="4"/>
            </a:pPr>
            <a:r>
              <a:rPr lang="es-MX" sz="900" dirty="0">
                <a:solidFill>
                  <a:srgbClr val="008000"/>
                </a:solidFill>
              </a:rPr>
              <a:t>COLUMNA</a:t>
            </a:r>
            <a:r>
              <a:rPr lang="es-MX" sz="1000" dirty="0">
                <a:solidFill>
                  <a:srgbClr val="008000"/>
                </a:solidFill>
              </a:rPr>
              <a:t> “FECHAS EXTREMAS / INICIO-FINAL”:</a:t>
            </a:r>
          </a:p>
          <a:p>
            <a:pPr marL="447675" indent="-180975" algn="just">
              <a:buClr>
                <a:srgbClr val="008000"/>
              </a:buClr>
              <a:buFont typeface="Arial" pitchFamily="34" charset="0"/>
              <a:buAutoNum type="arabicPeriod" startAt="6"/>
              <a:tabLst>
                <a:tab pos="266700" algn="l"/>
              </a:tabLst>
            </a:pPr>
            <a:endParaRPr lang="es-ES_tradnl" sz="600" dirty="0"/>
          </a:p>
          <a:p>
            <a:pPr marL="615950" indent="-171450" algn="just">
              <a:buClr>
                <a:srgbClr val="FF0000"/>
              </a:buClr>
              <a:buSzPct val="103000"/>
              <a:buFont typeface="Wingdings" panose="05000000000000000000" pitchFamily="2" charset="2"/>
              <a:buChar char="ü"/>
            </a:pPr>
            <a:r>
              <a:rPr lang="es-MX" sz="1000" dirty="0"/>
              <a:t>Se podrá indicar la fecha con sólo números,  </a:t>
            </a:r>
            <a:r>
              <a:rPr lang="es-ES" sz="1000" dirty="0"/>
              <a:t>o combinados con números y letra, divididos con  “ </a:t>
            </a:r>
            <a:r>
              <a:rPr lang="es-ES" sz="1000" dirty="0">
                <a:solidFill>
                  <a:srgbClr val="FF0000"/>
                </a:solidFill>
              </a:rPr>
              <a:t>/</a:t>
            </a:r>
            <a:r>
              <a:rPr lang="es-ES" sz="1000" dirty="0"/>
              <a:t> ”  o  “ </a:t>
            </a:r>
            <a:r>
              <a:rPr lang="es-ES" sz="1000" dirty="0">
                <a:solidFill>
                  <a:srgbClr val="FF0000"/>
                </a:solidFill>
              </a:rPr>
              <a:t>-</a:t>
            </a:r>
            <a:r>
              <a:rPr lang="es-ES" sz="1000" dirty="0"/>
              <a:t> ”.</a:t>
            </a:r>
          </a:p>
          <a:p>
            <a:pPr marL="615950" indent="-171450" algn="just">
              <a:buClr>
                <a:srgbClr val="FF0000"/>
              </a:buClr>
              <a:buSzPct val="103000"/>
              <a:buFont typeface="Wingdings" panose="05000000000000000000" pitchFamily="2" charset="2"/>
              <a:buChar char="ü"/>
            </a:pPr>
            <a:endParaRPr lang="es-ES" sz="600" dirty="0">
              <a:solidFill>
                <a:srgbClr val="0000FF"/>
              </a:solidFill>
            </a:endParaRPr>
          </a:p>
          <a:p>
            <a:pPr marL="444500" algn="just">
              <a:buClr>
                <a:srgbClr val="FF0000"/>
              </a:buClr>
              <a:buSzPct val="103000"/>
            </a:pPr>
            <a:r>
              <a:rPr lang="es-MX" sz="1000" dirty="0">
                <a:solidFill>
                  <a:srgbClr val="595959"/>
                </a:solidFill>
              </a:rPr>
              <a:t>                     10-01-2003</a:t>
            </a:r>
            <a:r>
              <a:rPr lang="es-ES" sz="1000" dirty="0">
                <a:solidFill>
                  <a:srgbClr val="595959"/>
                </a:solidFill>
              </a:rPr>
              <a:t>, </a:t>
            </a:r>
            <a:r>
              <a:rPr lang="es-MX" sz="1000" dirty="0">
                <a:solidFill>
                  <a:srgbClr val="595959"/>
                </a:solidFill>
              </a:rPr>
              <a:t>10-01-03 , </a:t>
            </a:r>
            <a:r>
              <a:rPr lang="es-ES" sz="1000" dirty="0">
                <a:solidFill>
                  <a:srgbClr val="595959"/>
                </a:solidFill>
              </a:rPr>
              <a:t>10/01/2003, 10/01/03, 10-enero-2003, 10-enero-03</a:t>
            </a:r>
            <a:endParaRPr lang="es-ES" sz="1000" dirty="0"/>
          </a:p>
          <a:p>
            <a:pPr marL="619125" indent="-171450" algn="just">
              <a:buClr>
                <a:srgbClr val="FF0000"/>
              </a:buClr>
              <a:buSzPct val="103000"/>
              <a:buFont typeface="Wingdings" panose="05000000000000000000" pitchFamily="2" charset="2"/>
              <a:buChar char="ü"/>
              <a:tabLst>
                <a:tab pos="266700" algn="l"/>
              </a:tabLst>
            </a:pPr>
            <a:endParaRPr lang="es-MX" sz="800" dirty="0"/>
          </a:p>
          <a:p>
            <a:pPr marL="619125" indent="-171450" algn="just">
              <a:buClr>
                <a:srgbClr val="FF0000"/>
              </a:buClr>
              <a:buSzPct val="103000"/>
              <a:buFont typeface="Wingdings" panose="05000000000000000000" pitchFamily="2" charset="2"/>
              <a:buChar char="ü"/>
              <a:tabLst>
                <a:tab pos="266700" algn="l"/>
              </a:tabLst>
            </a:pPr>
            <a:r>
              <a:rPr lang="es-MX" sz="1000" dirty="0"/>
              <a:t>Considerando estatus de expedientes (año de apertura y volumen) se podrán generar acuerdos que permitan diseñar estrategias prácticas para cumplir con el procedimiento</a:t>
            </a:r>
            <a:endParaRPr lang="es-ES_tradnl" sz="1000" dirty="0"/>
          </a:p>
          <a:p>
            <a:pPr marL="263525" algn="just">
              <a:buClr>
                <a:srgbClr val="008000"/>
              </a:buClr>
            </a:pPr>
            <a:endParaRPr lang="es-ES_tradnl" sz="1200" dirty="0">
              <a:solidFill>
                <a:srgbClr val="000000"/>
              </a:solidFill>
            </a:endParaRPr>
          </a:p>
          <a:p>
            <a:pPr marL="266700" indent="-180975" algn="just">
              <a:buClr>
                <a:srgbClr val="008000"/>
              </a:buClr>
              <a:buFont typeface="Arial" pitchFamily="34" charset="0"/>
              <a:buChar char="●"/>
            </a:pPr>
            <a:r>
              <a:rPr lang="es-ES_tradnl" sz="1100" u="sng" dirty="0">
                <a:solidFill>
                  <a:srgbClr val="FF0000"/>
                </a:solidFill>
                <a:uFill>
                  <a:solidFill>
                    <a:srgbClr val="009900"/>
                  </a:solidFill>
                </a:uFill>
              </a:rPr>
              <a:t>AMBOS ESCENARIOS:</a:t>
            </a:r>
          </a:p>
          <a:p>
            <a:pPr marL="444500" indent="-180975" algn="just">
              <a:buClr>
                <a:srgbClr val="008000"/>
              </a:buClr>
            </a:pPr>
            <a:endParaRPr lang="es-ES" sz="500" dirty="0">
              <a:solidFill>
                <a:srgbClr val="008000"/>
              </a:solidFill>
              <a:latin typeface="BankGothic Md BT"/>
            </a:endParaRPr>
          </a:p>
          <a:p>
            <a:pPr marL="444500" indent="-177800" algn="just">
              <a:buClr>
                <a:srgbClr val="008000"/>
              </a:buClr>
              <a:buFont typeface="Arial" pitchFamily="34" charset="0"/>
              <a:buAutoNum type="arabicPeriod"/>
            </a:pPr>
            <a:r>
              <a:rPr lang="es-MX" sz="900" dirty="0">
                <a:solidFill>
                  <a:srgbClr val="008000"/>
                </a:solidFill>
              </a:rPr>
              <a:t>COLUMNA </a:t>
            </a:r>
            <a:r>
              <a:rPr lang="es-MX" sz="1000" dirty="0">
                <a:solidFill>
                  <a:srgbClr val="008000"/>
                </a:solidFill>
              </a:rPr>
              <a:t>“No. DE CAJA”: </a:t>
            </a:r>
            <a:r>
              <a:rPr lang="es-MX" sz="1000" dirty="0"/>
              <a:t>Colocar el número consecutivo de la caja de archivo donde se encuentra el expediente descrito en el inventario</a:t>
            </a:r>
          </a:p>
          <a:p>
            <a:pPr marL="444500" indent="-177800" algn="just">
              <a:buClr>
                <a:srgbClr val="008000"/>
              </a:buClr>
            </a:pPr>
            <a:endParaRPr lang="es-MX" sz="600" dirty="0"/>
          </a:p>
          <a:p>
            <a:pPr marL="495300" indent="-228600" algn="just">
              <a:buClr>
                <a:srgbClr val="008000"/>
              </a:buClr>
              <a:buSzPct val="103000"/>
              <a:buFont typeface="+mj-lt"/>
              <a:buAutoNum type="arabicPeriod" startAt="2"/>
            </a:pPr>
            <a:r>
              <a:rPr lang="es-MX" sz="900" dirty="0">
                <a:solidFill>
                  <a:srgbClr val="008000"/>
                </a:solidFill>
              </a:rPr>
              <a:t>COLUMNA </a:t>
            </a:r>
            <a:r>
              <a:rPr lang="es-MX" sz="1000" dirty="0">
                <a:solidFill>
                  <a:srgbClr val="008000"/>
                </a:solidFill>
              </a:rPr>
              <a:t>“DESCRIPCIÓN DEL EXPEDIENTE”:</a:t>
            </a:r>
          </a:p>
          <a:p>
            <a:pPr marL="444500" indent="-180975" algn="just">
              <a:buClr>
                <a:srgbClr val="008000"/>
              </a:buClr>
              <a:buSzPct val="103000"/>
              <a:buFont typeface="Arial" pitchFamily="34" charset="0"/>
              <a:buAutoNum type="arabicPeriod" startAt="2"/>
            </a:pPr>
            <a:endParaRPr lang="es-MX" sz="600" dirty="0">
              <a:solidFill>
                <a:srgbClr val="FF0000"/>
              </a:solidFill>
            </a:endParaRPr>
          </a:p>
          <a:p>
            <a:pPr marL="615950" indent="-171450" algn="just">
              <a:buClr>
                <a:srgbClr val="FF0000"/>
              </a:buClr>
              <a:buSzPct val="103000"/>
              <a:buFont typeface="Wingdings" panose="05000000000000000000" pitchFamily="2" charset="2"/>
              <a:buChar char="ü"/>
            </a:pPr>
            <a:r>
              <a:rPr lang="es-ES_tradnl" sz="1000" dirty="0"/>
              <a:t>No utilizar siglas,  abreviaturas, palabras que generalicen y entorpezcan la descripción</a:t>
            </a:r>
          </a:p>
          <a:p>
            <a:pPr marL="444500" indent="-180975" algn="just">
              <a:buClr>
                <a:srgbClr val="008000"/>
              </a:buClr>
              <a:buSzPct val="103000"/>
            </a:pPr>
            <a:endParaRPr lang="es-ES_tradnl" sz="500" dirty="0">
              <a:solidFill>
                <a:srgbClr val="008000"/>
              </a:solidFill>
            </a:endParaRPr>
          </a:p>
          <a:p>
            <a:pPr marL="444500" indent="-180975" algn="just">
              <a:buClr>
                <a:srgbClr val="008000"/>
              </a:buClr>
              <a:buSzPct val="103000"/>
            </a:pPr>
            <a:r>
              <a:rPr lang="es-ES_tradnl" sz="800" dirty="0"/>
              <a:t>                                    </a:t>
            </a:r>
            <a:r>
              <a:rPr lang="es-ES_tradnl" sz="800" dirty="0">
                <a:solidFill>
                  <a:srgbClr val="595959"/>
                </a:solidFill>
              </a:rPr>
              <a:t>(varios, otros, sin importancia)</a:t>
            </a:r>
          </a:p>
          <a:p>
            <a:pPr marL="444500" indent="-180975" algn="just">
              <a:buClr>
                <a:srgbClr val="6600CC"/>
              </a:buClr>
              <a:buSzPct val="120000"/>
              <a:buFont typeface="Arial Black" pitchFamily="34" charset="0"/>
              <a:buChar char="*"/>
            </a:pPr>
            <a:endParaRPr lang="es-MX" sz="300" dirty="0">
              <a:solidFill>
                <a:srgbClr val="FF0000"/>
              </a:solidFill>
            </a:endParaRPr>
          </a:p>
          <a:p>
            <a:pPr marL="444500" indent="-180975" algn="just">
              <a:buClr>
                <a:srgbClr val="6600CC"/>
              </a:buClr>
              <a:buSzPct val="120000"/>
              <a:buFont typeface="Arial Black" pitchFamily="34" charset="0"/>
              <a:buChar char="*"/>
            </a:pPr>
            <a:endParaRPr lang="es-MX" sz="300" dirty="0">
              <a:solidFill>
                <a:srgbClr val="FF0000"/>
              </a:solidFill>
            </a:endParaRPr>
          </a:p>
          <a:p>
            <a:pPr marL="444500" indent="-180975" algn="just">
              <a:buClr>
                <a:srgbClr val="6600CC"/>
              </a:buClr>
              <a:buSzPct val="120000"/>
              <a:buFont typeface="Arial Black" pitchFamily="34" charset="0"/>
              <a:buChar char="*"/>
            </a:pPr>
            <a:endParaRPr lang="es-MX" sz="100" dirty="0">
              <a:solidFill>
                <a:srgbClr val="FF0000"/>
              </a:solidFill>
            </a:endParaRPr>
          </a:p>
          <a:p>
            <a:pPr marL="444500" indent="-180975" algn="just">
              <a:buClr>
                <a:srgbClr val="6600CC"/>
              </a:buClr>
              <a:buSzPct val="120000"/>
            </a:pPr>
            <a:r>
              <a:rPr lang="es-MX" sz="800" dirty="0">
                <a:solidFill>
                  <a:srgbClr val="6600CC"/>
                </a:solidFill>
              </a:rPr>
              <a:t>                  ERROR:                                                                                  CORRECTO:</a:t>
            </a:r>
            <a:endParaRPr lang="es-MX" sz="800" dirty="0">
              <a:solidFill>
                <a:srgbClr val="FF0000"/>
              </a:solidFill>
            </a:endParaRPr>
          </a:p>
          <a:p>
            <a:pPr marL="622300" indent="-177800" algn="just">
              <a:buClr>
                <a:srgbClr val="6600CC"/>
              </a:buClr>
              <a:buSzPct val="120000"/>
              <a:buFont typeface="Arial Black" pitchFamily="34" charset="0"/>
              <a:buChar char="*"/>
            </a:pPr>
            <a:r>
              <a:rPr lang="es-MX" sz="800" dirty="0">
                <a:solidFill>
                  <a:srgbClr val="595959"/>
                </a:solidFill>
              </a:rPr>
              <a:t>Monumento Benito Juárez           </a:t>
            </a:r>
            <a:r>
              <a:rPr lang="es-MX" sz="1200" dirty="0">
                <a:solidFill>
                  <a:srgbClr val="6600CC"/>
                </a:solidFill>
              </a:rPr>
              <a:t>/</a:t>
            </a:r>
            <a:r>
              <a:rPr lang="es-MX" sz="800" dirty="0"/>
              <a:t>         </a:t>
            </a:r>
            <a:r>
              <a:rPr lang="es-MX" sz="800" dirty="0">
                <a:solidFill>
                  <a:srgbClr val="595959"/>
                </a:solidFill>
              </a:rPr>
              <a:t>Mantenimiento al monumento Benito Juárez (originales de  oficios,</a:t>
            </a:r>
          </a:p>
          <a:p>
            <a:pPr marL="444500" algn="just">
              <a:buClr>
                <a:srgbClr val="6600CC"/>
              </a:buClr>
              <a:buSzPct val="120000"/>
            </a:pPr>
            <a:r>
              <a:rPr lang="es-MX" sz="800" dirty="0">
                <a:solidFill>
                  <a:srgbClr val="595959"/>
                </a:solidFill>
              </a:rPr>
              <a:t>       (varios documentos)                              recibos, planos, fotografías, reporte de trabajo).</a:t>
            </a:r>
          </a:p>
          <a:p>
            <a:pPr marL="444500" indent="-180975" algn="just">
              <a:buClr>
                <a:srgbClr val="008000"/>
              </a:buClr>
              <a:buSzPct val="103000"/>
              <a:buFont typeface="Arial" pitchFamily="34" charset="0"/>
              <a:buChar char="•"/>
            </a:pPr>
            <a:endParaRPr lang="es-ES_tradnl" sz="800" dirty="0"/>
          </a:p>
          <a:p>
            <a:pPr marL="615950" indent="-171450" algn="just">
              <a:buClr>
                <a:srgbClr val="FF0000"/>
              </a:buClr>
              <a:buSzPct val="103000"/>
              <a:buFont typeface="Wingdings" panose="05000000000000000000" pitchFamily="2" charset="2"/>
              <a:buChar char="ü"/>
            </a:pPr>
            <a:r>
              <a:rPr lang="es-ES_tradnl" sz="1000" dirty="0"/>
              <a:t>La descripción de los expedientes debe ser coherente con las fechas extremas.</a:t>
            </a:r>
            <a:endParaRPr lang="es-ES_tradnl" sz="1000" dirty="0">
              <a:solidFill>
                <a:srgbClr val="000000"/>
              </a:solidFill>
            </a:endParaRPr>
          </a:p>
          <a:p>
            <a:pPr marL="444500" indent="-180975" algn="just">
              <a:buClr>
                <a:srgbClr val="008000"/>
              </a:buClr>
            </a:pPr>
            <a:endParaRPr lang="es-ES_tradnl" sz="300" dirty="0"/>
          </a:p>
          <a:p>
            <a:pPr marL="1257300" indent="-180975" algn="just">
              <a:buClr>
                <a:srgbClr val="008000"/>
              </a:buClr>
              <a:tabLst>
                <a:tab pos="1257300" algn="l"/>
              </a:tabLst>
            </a:pPr>
            <a:endParaRPr lang="es-ES_tradnl" dirty="0"/>
          </a:p>
          <a:p>
            <a:pPr marL="444500" indent="-180975" algn="just">
              <a:buClr>
                <a:srgbClr val="008000"/>
              </a:buClr>
            </a:pPr>
            <a:endParaRPr lang="es-MX" sz="100" dirty="0"/>
          </a:p>
          <a:p>
            <a:pPr marL="444500" indent="-180975" algn="just">
              <a:buClr>
                <a:srgbClr val="008000"/>
              </a:buClr>
            </a:pPr>
            <a:endParaRPr lang="es-MX" sz="100" dirty="0"/>
          </a:p>
          <a:p>
            <a:pPr marL="1524000" algn="just">
              <a:buClr>
                <a:srgbClr val="6600CC"/>
              </a:buClr>
              <a:buSzPct val="120000"/>
              <a:buFont typeface="Arial Black" pitchFamily="34" charset="0"/>
              <a:buChar char="*"/>
            </a:pPr>
            <a:r>
              <a:rPr lang="es-MX" sz="800" dirty="0">
                <a:solidFill>
                  <a:srgbClr val="595959"/>
                </a:solidFill>
              </a:rPr>
              <a:t>DESCRIPCIÓN DEL EXPEDIENTE:  Control y seguimiento de la correspondencia de entrada y salida de la Dirección </a:t>
            </a:r>
          </a:p>
          <a:p>
            <a:pPr marL="1524000" algn="just">
              <a:buClr>
                <a:srgbClr val="6600CC"/>
              </a:buClr>
              <a:buSzPct val="120000"/>
            </a:pPr>
            <a:r>
              <a:rPr lang="es-MX" sz="800" dirty="0">
                <a:solidFill>
                  <a:srgbClr val="595959"/>
                </a:solidFill>
              </a:rPr>
              <a:t>General </a:t>
            </a:r>
            <a:r>
              <a:rPr lang="es-MX" sz="800" u="sng" dirty="0">
                <a:solidFill>
                  <a:srgbClr val="595959"/>
                </a:solidFill>
              </a:rPr>
              <a:t>2004</a:t>
            </a:r>
            <a:r>
              <a:rPr lang="es-MX" sz="800" dirty="0">
                <a:solidFill>
                  <a:srgbClr val="595959"/>
                </a:solidFill>
              </a:rPr>
              <a:t> (originales y copias de tarjetas informativas, oficios y acuses).</a:t>
            </a:r>
            <a:r>
              <a:rPr lang="es-MX" sz="1000" dirty="0">
                <a:solidFill>
                  <a:srgbClr val="595959"/>
                </a:solidFill>
              </a:rPr>
              <a:t>                                                                </a:t>
            </a:r>
          </a:p>
          <a:p>
            <a:pPr marL="1524000" algn="just">
              <a:buClr>
                <a:srgbClr val="6600CC"/>
              </a:buClr>
              <a:buSzPct val="120000"/>
            </a:pPr>
            <a:endParaRPr lang="es-MX" sz="600" dirty="0"/>
          </a:p>
          <a:p>
            <a:pPr marL="1524000" algn="just">
              <a:buClr>
                <a:srgbClr val="6600CC"/>
              </a:buClr>
              <a:buSzPct val="120000"/>
            </a:pPr>
            <a:r>
              <a:rPr lang="es-MX" sz="800" dirty="0">
                <a:solidFill>
                  <a:srgbClr val="595959"/>
                </a:solidFill>
              </a:rPr>
              <a:t>FECHAS EXTREMAS: </a:t>
            </a:r>
            <a:r>
              <a:rPr lang="es-MX" sz="800" dirty="0"/>
              <a:t>     </a:t>
            </a:r>
            <a:r>
              <a:rPr lang="es-MX" sz="800" dirty="0">
                <a:solidFill>
                  <a:srgbClr val="6600CC"/>
                </a:solidFill>
              </a:rPr>
              <a:t>ERROR:	                                                CORRECTO:</a:t>
            </a:r>
            <a:endParaRPr lang="es-MX" sz="800" dirty="0"/>
          </a:p>
          <a:p>
            <a:pPr marL="1524000" algn="just">
              <a:buClr>
                <a:srgbClr val="6600CC"/>
              </a:buClr>
              <a:buSzPct val="120000"/>
            </a:pPr>
            <a:endParaRPr lang="es-MX" sz="200" dirty="0"/>
          </a:p>
          <a:p>
            <a:pPr marL="1524000" algn="just">
              <a:buClr>
                <a:srgbClr val="6600CC"/>
              </a:buClr>
              <a:buSzPct val="120000"/>
            </a:pPr>
            <a:r>
              <a:rPr lang="es-MX" sz="800" dirty="0">
                <a:solidFill>
                  <a:srgbClr val="595959"/>
                </a:solidFill>
              </a:rPr>
              <a:t> INICIO-  10-enero-</a:t>
            </a:r>
            <a:r>
              <a:rPr lang="es-MX" sz="800" u="sng" dirty="0">
                <a:solidFill>
                  <a:srgbClr val="595959"/>
                </a:solidFill>
              </a:rPr>
              <a:t>2004</a:t>
            </a:r>
            <a:r>
              <a:rPr lang="es-MX" sz="800" dirty="0">
                <a:solidFill>
                  <a:srgbClr val="595959"/>
                </a:solidFill>
              </a:rPr>
              <a:t>  /  FINAL-  15-diciembre-</a:t>
            </a:r>
            <a:r>
              <a:rPr lang="es-MX" sz="800" u="sng" dirty="0">
                <a:solidFill>
                  <a:srgbClr val="595959"/>
                </a:solidFill>
              </a:rPr>
              <a:t>2005</a:t>
            </a:r>
            <a:r>
              <a:rPr lang="es-MX" sz="800" dirty="0">
                <a:solidFill>
                  <a:srgbClr val="595959"/>
                </a:solidFill>
              </a:rPr>
              <a:t>    </a:t>
            </a:r>
            <a:r>
              <a:rPr lang="es-MX" sz="1200" dirty="0">
                <a:solidFill>
                  <a:srgbClr val="6600CC"/>
                </a:solidFill>
              </a:rPr>
              <a:t>/</a:t>
            </a:r>
            <a:r>
              <a:rPr lang="es-MX" sz="800" dirty="0">
                <a:solidFill>
                  <a:srgbClr val="595959"/>
                </a:solidFill>
              </a:rPr>
              <a:t>    INICIO-  10-enero-</a:t>
            </a:r>
            <a:r>
              <a:rPr lang="es-MX" sz="800" u="sng" dirty="0">
                <a:solidFill>
                  <a:srgbClr val="595959"/>
                </a:solidFill>
              </a:rPr>
              <a:t>2004</a:t>
            </a:r>
            <a:r>
              <a:rPr lang="es-MX" sz="800" dirty="0">
                <a:solidFill>
                  <a:srgbClr val="595959"/>
                </a:solidFill>
              </a:rPr>
              <a:t>  /  FINAL-  15-diciembre-</a:t>
            </a:r>
            <a:r>
              <a:rPr lang="es-MX" sz="800" u="sng" dirty="0">
                <a:solidFill>
                  <a:srgbClr val="595959"/>
                </a:solidFill>
              </a:rPr>
              <a:t>2004</a:t>
            </a:r>
            <a:endParaRPr lang="es-MX" sz="800" dirty="0">
              <a:solidFill>
                <a:srgbClr val="595959"/>
              </a:solidFill>
            </a:endParaRPr>
          </a:p>
          <a:p>
            <a:pPr marL="444500" indent="-177800" algn="just">
              <a:buClr>
                <a:srgbClr val="008000"/>
              </a:buClr>
            </a:pPr>
            <a:endParaRPr lang="es-MX" sz="800" dirty="0"/>
          </a:p>
          <a:p>
            <a:pPr marL="495300" indent="-228600" algn="just">
              <a:buClr>
                <a:srgbClr val="008000"/>
              </a:buClr>
              <a:buFont typeface="+mj-lt"/>
              <a:buAutoNum type="arabicPeriod" startAt="3"/>
              <a:tabLst>
                <a:tab pos="266700" algn="l"/>
              </a:tabLst>
            </a:pPr>
            <a:r>
              <a:rPr lang="es-MX" sz="900" dirty="0">
                <a:solidFill>
                  <a:srgbClr val="008000"/>
                </a:solidFill>
              </a:rPr>
              <a:t>COLUMNA</a:t>
            </a:r>
            <a:r>
              <a:rPr lang="es-MX" sz="1000" dirty="0">
                <a:solidFill>
                  <a:srgbClr val="008000"/>
                </a:solidFill>
              </a:rPr>
              <a:t> “FECHAS EXTREMAS / INICIO-FINAL”: </a:t>
            </a:r>
          </a:p>
          <a:p>
            <a:pPr marL="447675" indent="-180975" algn="just">
              <a:buClr>
                <a:srgbClr val="008000"/>
              </a:buClr>
              <a:buFont typeface="Arial" pitchFamily="34" charset="0"/>
              <a:buAutoNum type="arabicPeriod" startAt="6"/>
              <a:tabLst>
                <a:tab pos="266700" algn="l"/>
              </a:tabLst>
            </a:pPr>
            <a:endParaRPr lang="es-ES_tradnl" sz="600" dirty="0"/>
          </a:p>
          <a:p>
            <a:pPr marL="619125" indent="-171450" algn="just">
              <a:buClr>
                <a:srgbClr val="FF0000"/>
              </a:buClr>
              <a:buSzPct val="103000"/>
              <a:buFont typeface="Wingdings" panose="05000000000000000000" pitchFamily="2" charset="2"/>
              <a:buChar char="ü"/>
              <a:tabLst>
                <a:tab pos="266700" algn="l"/>
              </a:tabLst>
            </a:pPr>
            <a:r>
              <a:rPr lang="es-MX" sz="1000" dirty="0"/>
              <a:t>Indicar el </a:t>
            </a:r>
            <a:r>
              <a:rPr lang="es-MX" sz="1000" dirty="0">
                <a:solidFill>
                  <a:srgbClr val="FF0000"/>
                </a:solidFill>
              </a:rPr>
              <a:t>día / mes / año</a:t>
            </a:r>
            <a:r>
              <a:rPr lang="es-MX" sz="1000" dirty="0"/>
              <a:t> con números arábigos, y divididos con una “</a:t>
            </a:r>
            <a:r>
              <a:rPr lang="es-MX" sz="1000" dirty="0">
                <a:solidFill>
                  <a:srgbClr val="FF0000"/>
                </a:solidFill>
              </a:rPr>
              <a:t> / </a:t>
            </a:r>
            <a:r>
              <a:rPr lang="es-MX" sz="1000" dirty="0"/>
              <a:t>”</a:t>
            </a:r>
            <a:endParaRPr lang="es-ES_tradnl" sz="1000" dirty="0"/>
          </a:p>
          <a:p>
            <a:pPr marL="619125" indent="-171450" algn="just">
              <a:buClr>
                <a:srgbClr val="FF0000"/>
              </a:buClr>
              <a:buSzPct val="103000"/>
              <a:buFont typeface="Wingdings" panose="05000000000000000000" pitchFamily="2" charset="2"/>
              <a:buChar char="ü"/>
              <a:tabLst>
                <a:tab pos="266700" algn="l"/>
              </a:tabLst>
            </a:pPr>
            <a:endParaRPr lang="es-ES_tradnl" sz="500" dirty="0"/>
          </a:p>
          <a:p>
            <a:pPr marL="619125" indent="-171450" algn="just">
              <a:buClr>
                <a:srgbClr val="FF0000"/>
              </a:buClr>
              <a:buSzPct val="103000"/>
              <a:buFont typeface="Wingdings" panose="05000000000000000000" pitchFamily="2" charset="2"/>
              <a:buChar char="ü"/>
              <a:tabLst>
                <a:tab pos="266700" algn="l"/>
              </a:tabLst>
            </a:pPr>
            <a:r>
              <a:rPr lang="es-MX" sz="1000" dirty="0"/>
              <a:t>El </a:t>
            </a:r>
            <a:r>
              <a:rPr lang="es-MX" sz="1000" dirty="0">
                <a:solidFill>
                  <a:srgbClr val="FF0000"/>
                </a:solidFill>
              </a:rPr>
              <a:t>día</a:t>
            </a:r>
            <a:r>
              <a:rPr lang="es-MX" sz="1000" dirty="0"/>
              <a:t> y </a:t>
            </a:r>
            <a:r>
              <a:rPr lang="es-MX" sz="1000" dirty="0">
                <a:solidFill>
                  <a:srgbClr val="FF0000"/>
                </a:solidFill>
              </a:rPr>
              <a:t>mes</a:t>
            </a:r>
            <a:r>
              <a:rPr lang="es-MX" sz="1000" dirty="0"/>
              <a:t> con 2 dígitos y el </a:t>
            </a:r>
            <a:r>
              <a:rPr lang="es-MX" sz="1000" dirty="0">
                <a:solidFill>
                  <a:srgbClr val="FF0000"/>
                </a:solidFill>
              </a:rPr>
              <a:t>año</a:t>
            </a:r>
            <a:r>
              <a:rPr lang="es-MX" sz="1000" dirty="0"/>
              <a:t> con 4 dígitos</a:t>
            </a:r>
          </a:p>
          <a:p>
            <a:pPr marL="619125" indent="-171450" algn="just">
              <a:buClr>
                <a:srgbClr val="FF0000"/>
              </a:buClr>
              <a:buSzPct val="103000"/>
              <a:buFont typeface="Wingdings" panose="05000000000000000000" pitchFamily="2" charset="2"/>
              <a:buChar char="ü"/>
              <a:tabLst>
                <a:tab pos="266700" algn="l"/>
              </a:tabLst>
            </a:pPr>
            <a:endParaRPr lang="es-MX" sz="500" dirty="0"/>
          </a:p>
          <a:p>
            <a:pPr marL="615950" indent="-171450" algn="just">
              <a:buClr>
                <a:srgbClr val="FF0000"/>
              </a:buClr>
              <a:buSzPct val="103000"/>
              <a:buFont typeface="Wingdings" panose="05000000000000000000" pitchFamily="2" charset="2"/>
              <a:buChar char="ü"/>
            </a:pPr>
            <a:r>
              <a:rPr lang="es-MX" sz="1000" dirty="0">
                <a:solidFill>
                  <a:srgbClr val="000000"/>
                </a:solidFill>
              </a:rPr>
              <a:t>En la columna “INICIO”, indicar la fecha del documento que </a:t>
            </a:r>
            <a:r>
              <a:rPr lang="es-MX" sz="1000" dirty="0">
                <a:solidFill>
                  <a:srgbClr val="FF0000"/>
                </a:solidFill>
              </a:rPr>
              <a:t>apertura</a:t>
            </a:r>
            <a:r>
              <a:rPr lang="es-MX" sz="1000" dirty="0">
                <a:solidFill>
                  <a:srgbClr val="000000"/>
                </a:solidFill>
              </a:rPr>
              <a:t> el expediente</a:t>
            </a:r>
            <a:endParaRPr lang="es-ES_tradnl" sz="1000" dirty="0">
              <a:solidFill>
                <a:srgbClr val="000000"/>
              </a:solidFill>
            </a:endParaRPr>
          </a:p>
          <a:p>
            <a:pPr marL="615950" indent="-171450" algn="just">
              <a:buClr>
                <a:srgbClr val="FF0000"/>
              </a:buClr>
              <a:buSzPct val="103000"/>
              <a:buFont typeface="Wingdings" panose="05000000000000000000" pitchFamily="2" charset="2"/>
              <a:buChar char="ü"/>
            </a:pPr>
            <a:endParaRPr lang="es-ES_tradnl" sz="500" dirty="0">
              <a:solidFill>
                <a:srgbClr val="000000"/>
              </a:solidFill>
            </a:endParaRPr>
          </a:p>
          <a:p>
            <a:pPr marL="615950" indent="-171450" algn="just">
              <a:buClr>
                <a:srgbClr val="FF0000"/>
              </a:buClr>
              <a:buSzPct val="103000"/>
              <a:buFont typeface="Wingdings" panose="05000000000000000000" pitchFamily="2" charset="2"/>
              <a:buChar char="ü"/>
            </a:pPr>
            <a:r>
              <a:rPr lang="es-MX" sz="1000" dirty="0">
                <a:solidFill>
                  <a:srgbClr val="000000"/>
                </a:solidFill>
              </a:rPr>
              <a:t>En la columna “FINAL”, indicar la fecha del documento que </a:t>
            </a:r>
            <a:r>
              <a:rPr lang="es-MX" sz="1000" dirty="0">
                <a:solidFill>
                  <a:srgbClr val="FF0000"/>
                </a:solidFill>
              </a:rPr>
              <a:t>cierra</a:t>
            </a:r>
            <a:r>
              <a:rPr lang="es-MX" sz="1000" dirty="0">
                <a:solidFill>
                  <a:srgbClr val="000000"/>
                </a:solidFill>
              </a:rPr>
              <a:t> el expediente</a:t>
            </a:r>
            <a:endParaRPr lang="es-ES_tradnl" sz="1000" dirty="0">
              <a:solidFill>
                <a:srgbClr val="000000"/>
              </a:solidFill>
            </a:endParaRPr>
          </a:p>
          <a:p>
            <a:pPr marL="615950" indent="-171450" algn="just">
              <a:buClr>
                <a:srgbClr val="FF0000"/>
              </a:buClr>
              <a:buSzPct val="103000"/>
              <a:buFont typeface="Wingdings" panose="05000000000000000000" pitchFamily="2" charset="2"/>
              <a:buChar char="ü"/>
            </a:pPr>
            <a:endParaRPr lang="es-MX" sz="500" dirty="0">
              <a:solidFill>
                <a:srgbClr val="000000"/>
              </a:solidFill>
            </a:endParaRPr>
          </a:p>
          <a:p>
            <a:pPr marL="615950" indent="-171450" algn="just">
              <a:buClr>
                <a:srgbClr val="FF0000"/>
              </a:buClr>
              <a:buSzPct val="103000"/>
              <a:buFont typeface="Wingdings" panose="05000000000000000000" pitchFamily="2" charset="2"/>
              <a:buChar char="ü"/>
            </a:pPr>
            <a:r>
              <a:rPr lang="es-MX" sz="1000" dirty="0">
                <a:solidFill>
                  <a:srgbClr val="000000"/>
                </a:solidFill>
              </a:rPr>
              <a:t>Las fechas corresponden a los documentos </a:t>
            </a:r>
            <a:r>
              <a:rPr lang="es-MX" sz="1000" dirty="0">
                <a:solidFill>
                  <a:srgbClr val="FF0000"/>
                </a:solidFill>
              </a:rPr>
              <a:t>generados</a:t>
            </a:r>
            <a:r>
              <a:rPr lang="es-MX" sz="1000" dirty="0">
                <a:solidFill>
                  <a:srgbClr val="000000"/>
                </a:solidFill>
              </a:rPr>
              <a:t> o </a:t>
            </a:r>
            <a:r>
              <a:rPr lang="es-MX" sz="1000" dirty="0">
                <a:solidFill>
                  <a:srgbClr val="FF0000"/>
                </a:solidFill>
              </a:rPr>
              <a:t>recibidos</a:t>
            </a:r>
            <a:r>
              <a:rPr lang="es-MX" sz="1000" dirty="0">
                <a:solidFill>
                  <a:srgbClr val="000000"/>
                </a:solidFill>
              </a:rPr>
              <a:t> por el Área Generadora en cumplimiento de sus funciones</a:t>
            </a:r>
          </a:p>
        </p:txBody>
      </p:sp>
      <p:sp>
        <p:nvSpPr>
          <p:cNvPr id="6" name="8 Rectángulo redondeado">
            <a:extLst>
              <a:ext uri="{FF2B5EF4-FFF2-40B4-BE49-F238E27FC236}">
                <a16:creationId xmlns:a16="http://schemas.microsoft.com/office/drawing/2014/main" xmlns="" id="{75C14FD0-ACB3-4234-8955-8DEB40B01016}"/>
              </a:ext>
            </a:extLst>
          </p:cNvPr>
          <p:cNvSpPr/>
          <p:nvPr/>
        </p:nvSpPr>
        <p:spPr bwMode="auto">
          <a:xfrm>
            <a:off x="4151151" y="4211687"/>
            <a:ext cx="571500" cy="215900"/>
          </a:xfrm>
          <a:prstGeom prst="roundRect">
            <a:avLst>
              <a:gd name="adj" fmla="val 16667"/>
            </a:avLst>
          </a:prstGeom>
          <a:noFill/>
          <a:ln w="15875" cap="rnd" cmpd="thinThick" algn="ctr">
            <a:solidFill>
              <a:srgbClr val="008000"/>
            </a:solidFill>
            <a:prstDash val="sysDot"/>
            <a:round/>
            <a:headEnd type="none" w="med" len="med"/>
            <a:tailEnd type="none" w="med" len="med"/>
          </a:ln>
          <a:effectLst>
            <a:outerShdw blurRad="50800" dist="50800" dir="5400000" algn="ctr" rotWithShape="0">
              <a:schemeClr val="bg1"/>
            </a:outerShdw>
          </a:effectLst>
        </p:spPr>
        <p:txBody>
          <a:bodyPr lIns="0" tIns="36000" rIns="0" bIns="36000" anchor="ctr" anchorCtr="1">
            <a:spAutoFit/>
          </a:bodyPr>
          <a:lstStyle/>
          <a:p>
            <a:pPr>
              <a:defRPr/>
            </a:pPr>
            <a:r>
              <a:rPr lang="es-ES_tradnl" sz="800" dirty="0">
                <a:solidFill>
                  <a:srgbClr val="6600CC"/>
                </a:solidFill>
              </a:rPr>
              <a:t>EJEMPLO</a:t>
            </a:r>
            <a:endParaRPr lang="es-ES" sz="900" dirty="0">
              <a:solidFill>
                <a:srgbClr val="6600CC"/>
              </a:solidFill>
            </a:endParaRPr>
          </a:p>
        </p:txBody>
      </p:sp>
    </p:spTree>
    <p:extLst>
      <p:ext uri="{BB962C8B-B14F-4D97-AF65-F5344CB8AC3E}">
        <p14:creationId xmlns:p14="http://schemas.microsoft.com/office/powerpoint/2010/main" val="3778252710"/>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8316416" y="2802414"/>
            <a:ext cx="357190" cy="338554"/>
          </a:xfrm>
          <a:prstGeom prst="rect">
            <a:avLst/>
          </a:prstGeom>
          <a:noFill/>
          <a:ln w="9525" cap="rnd" cmpd="dbl">
            <a:solidFill>
              <a:srgbClr val="CC0000"/>
            </a:solidFill>
            <a:prstDash val="sysDot"/>
          </a:ln>
          <a:effectLst/>
        </p:spPr>
        <p:txBody>
          <a:bodyPr wrap="square" rtlCol="0" anchor="ctr" anchorCtr="0">
            <a:spAutoFit/>
          </a:bodyPr>
          <a:lstStyle/>
          <a:p>
            <a:pPr algn="ctr"/>
            <a:r>
              <a:rPr lang="es-ES" sz="1600" dirty="0">
                <a:solidFill>
                  <a:srgbClr val="9966FF"/>
                </a:solidFill>
                <a:effectLst>
                  <a:outerShdw blurRad="38100" dist="38100" dir="2700000" algn="tl">
                    <a:srgbClr val="000000">
                      <a:alpha val="43137"/>
                    </a:srgbClr>
                  </a:outerShdw>
                </a:effectLst>
                <a:latin typeface="ITC Avant Garde Gothic" pitchFamily="34" charset="0"/>
              </a:rPr>
              <a:t>6</a:t>
            </a:r>
          </a:p>
        </p:txBody>
      </p:sp>
      <p:pic>
        <p:nvPicPr>
          <p:cNvPr id="12" name="Imagen 8">
            <a:extLst>
              <a:ext uri="{FF2B5EF4-FFF2-40B4-BE49-F238E27FC236}">
                <a16:creationId xmlns:a16="http://schemas.microsoft.com/office/drawing/2014/main" xmlns="" id="{76788793-EEE5-4B72-B42E-68A642B385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710" y="224631"/>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a:extLst>
              <a:ext uri="{FF2B5EF4-FFF2-40B4-BE49-F238E27FC236}">
                <a16:creationId xmlns:a16="http://schemas.microsoft.com/office/drawing/2014/main" xmlns="" id="{8AF491E5-6826-4778-BC8E-E540CD34D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6838" y="30163"/>
            <a:ext cx="79692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12">
            <a:extLst>
              <a:ext uri="{FF2B5EF4-FFF2-40B4-BE49-F238E27FC236}">
                <a16:creationId xmlns:a16="http://schemas.microsoft.com/office/drawing/2014/main" xmlns="" id="{0120EF3F-6783-4086-A0BD-762A57362ACD}"/>
              </a:ext>
            </a:extLst>
          </p:cNvPr>
          <p:cNvSpPr txBox="1">
            <a:spLocks noChangeArrowheads="1"/>
          </p:cNvSpPr>
          <p:nvPr/>
        </p:nvSpPr>
        <p:spPr bwMode="auto">
          <a:xfrm>
            <a:off x="594741" y="692696"/>
            <a:ext cx="7721675" cy="6161493"/>
          </a:xfrm>
          <a:prstGeom prst="rect">
            <a:avLst/>
          </a:prstGeom>
          <a:noFill/>
          <a:ln>
            <a:noFill/>
          </a:ln>
        </p:spPr>
        <p:txBody>
          <a:bodyPr wrap="square" lIns="82104" tIns="41052" rIns="82104" bIns="41052">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615950" indent="-171450" algn="just">
              <a:buClr>
                <a:srgbClr val="FF0000"/>
              </a:buClr>
              <a:buSzPct val="103000"/>
              <a:buFont typeface="Wingdings" panose="05000000000000000000" pitchFamily="2" charset="2"/>
              <a:buChar char="ü"/>
            </a:pPr>
            <a:endParaRPr lang="es-MX" sz="800" dirty="0"/>
          </a:p>
          <a:p>
            <a:pPr marL="615950" indent="-171450" algn="just">
              <a:buClr>
                <a:srgbClr val="FF0000"/>
              </a:buClr>
              <a:buSzPct val="103000"/>
              <a:buFont typeface="Wingdings" panose="05000000000000000000" pitchFamily="2" charset="2"/>
              <a:buChar char="ü"/>
            </a:pPr>
            <a:r>
              <a:rPr lang="es-MX" sz="1000" dirty="0">
                <a:solidFill>
                  <a:srgbClr val="000000"/>
                </a:solidFill>
              </a:rPr>
              <a:t>Es necesario revisar la coherencia entre las fechas (INICIO-FINAL):</a:t>
            </a:r>
          </a:p>
          <a:p>
            <a:pPr marL="1257300" indent="-182563" algn="just">
              <a:buClr>
                <a:srgbClr val="008000"/>
              </a:buClr>
              <a:buSzPct val="103000"/>
            </a:pPr>
            <a:endParaRPr lang="es-MX" sz="400" dirty="0">
              <a:solidFill>
                <a:srgbClr val="000000"/>
              </a:solidFill>
            </a:endParaRPr>
          </a:p>
          <a:p>
            <a:pPr marL="1257300" indent="-182563" algn="just">
              <a:buClr>
                <a:srgbClr val="008000"/>
              </a:buClr>
              <a:buSzPct val="103000"/>
            </a:pPr>
            <a:endParaRPr lang="es-MX" sz="400" dirty="0">
              <a:solidFill>
                <a:srgbClr val="000000"/>
              </a:solidFill>
            </a:endParaRPr>
          </a:p>
          <a:p>
            <a:pPr marL="1257300" indent="-182563" algn="just">
              <a:buClr>
                <a:srgbClr val="008000"/>
              </a:buClr>
              <a:buSzPct val="103000"/>
            </a:pPr>
            <a:endParaRPr lang="es-MX" sz="400" dirty="0">
              <a:solidFill>
                <a:srgbClr val="000000"/>
              </a:solidFill>
            </a:endParaRPr>
          </a:p>
          <a:p>
            <a:pPr marL="1257300" indent="-182563" algn="just">
              <a:buClr>
                <a:srgbClr val="008000"/>
              </a:buClr>
              <a:buSzPct val="103000"/>
            </a:pPr>
            <a:endParaRPr lang="es-MX" sz="300" dirty="0">
              <a:solidFill>
                <a:srgbClr val="000000"/>
              </a:solidFill>
            </a:endParaRPr>
          </a:p>
          <a:p>
            <a:pPr marL="1257300" indent="-182563" algn="just">
              <a:buClr>
                <a:srgbClr val="008000"/>
              </a:buClr>
            </a:pPr>
            <a:r>
              <a:rPr lang="es-MX" sz="800" dirty="0">
                <a:solidFill>
                  <a:srgbClr val="6600CC"/>
                </a:solidFill>
              </a:rPr>
              <a:t>                                                ERROR:		                 CORRECTO:</a:t>
            </a:r>
            <a:endParaRPr lang="es-MX" sz="800" dirty="0"/>
          </a:p>
          <a:p>
            <a:pPr marL="1257300" indent="-182563" algn="just">
              <a:buClr>
                <a:srgbClr val="6600CC"/>
              </a:buClr>
              <a:buSzPct val="125000"/>
              <a:buFont typeface="Arial Black" pitchFamily="34" charset="0"/>
              <a:buChar char="*"/>
            </a:pPr>
            <a:r>
              <a:rPr lang="es-MX" sz="800" dirty="0">
                <a:solidFill>
                  <a:srgbClr val="595959"/>
                </a:solidFill>
              </a:rPr>
              <a:t>INICIO-  </a:t>
            </a:r>
            <a:r>
              <a:rPr lang="es-MX" sz="800" u="sng" dirty="0">
                <a:solidFill>
                  <a:srgbClr val="595959"/>
                </a:solidFill>
              </a:rPr>
              <a:t>25</a:t>
            </a:r>
            <a:r>
              <a:rPr lang="es-MX" sz="800" dirty="0">
                <a:solidFill>
                  <a:srgbClr val="595959"/>
                </a:solidFill>
              </a:rPr>
              <a:t>-enero-2000   /  FINAL-  </a:t>
            </a:r>
            <a:r>
              <a:rPr lang="es-MX" sz="800" u="sng" dirty="0">
                <a:solidFill>
                  <a:srgbClr val="595959"/>
                </a:solidFill>
              </a:rPr>
              <a:t>23</a:t>
            </a:r>
            <a:r>
              <a:rPr lang="es-MX" sz="800" dirty="0">
                <a:solidFill>
                  <a:srgbClr val="595959"/>
                </a:solidFill>
              </a:rPr>
              <a:t>-enero-2000     </a:t>
            </a:r>
            <a:r>
              <a:rPr lang="es-MX" sz="1200" dirty="0">
                <a:solidFill>
                  <a:srgbClr val="6600CC"/>
                </a:solidFill>
              </a:rPr>
              <a:t>/</a:t>
            </a:r>
            <a:r>
              <a:rPr lang="es-MX" sz="800" dirty="0"/>
              <a:t>    </a:t>
            </a:r>
            <a:r>
              <a:rPr lang="es-MX" sz="800" dirty="0">
                <a:solidFill>
                  <a:srgbClr val="595959"/>
                </a:solidFill>
              </a:rPr>
              <a:t>INICIO-  </a:t>
            </a:r>
            <a:r>
              <a:rPr lang="es-MX" sz="800" u="sng" dirty="0">
                <a:solidFill>
                  <a:srgbClr val="595959"/>
                </a:solidFill>
              </a:rPr>
              <a:t>23</a:t>
            </a:r>
            <a:r>
              <a:rPr lang="es-MX" sz="800" dirty="0">
                <a:solidFill>
                  <a:srgbClr val="595959"/>
                </a:solidFill>
              </a:rPr>
              <a:t>-enero-2000   /  FINAL-  </a:t>
            </a:r>
            <a:r>
              <a:rPr lang="es-MX" sz="800" u="sng" dirty="0">
                <a:solidFill>
                  <a:srgbClr val="595959"/>
                </a:solidFill>
              </a:rPr>
              <a:t>25</a:t>
            </a:r>
            <a:r>
              <a:rPr lang="es-MX" sz="800" dirty="0">
                <a:solidFill>
                  <a:srgbClr val="595959"/>
                </a:solidFill>
              </a:rPr>
              <a:t>-enero-2000</a:t>
            </a:r>
          </a:p>
          <a:p>
            <a:pPr marL="1257300" indent="-182563" algn="just">
              <a:buClr>
                <a:srgbClr val="6600CC"/>
              </a:buClr>
              <a:buSzPct val="125000"/>
              <a:buFont typeface="Arial Black" pitchFamily="34" charset="0"/>
              <a:buChar char="*"/>
            </a:pPr>
            <a:endParaRPr lang="es-MX" sz="100" dirty="0">
              <a:solidFill>
                <a:srgbClr val="FF0000"/>
              </a:solidFill>
            </a:endParaRPr>
          </a:p>
          <a:p>
            <a:pPr marL="1257300" indent="-182563" algn="just">
              <a:buClr>
                <a:srgbClr val="6600CC"/>
              </a:buClr>
              <a:buSzPct val="125000"/>
              <a:buFont typeface="Arial Black" pitchFamily="34" charset="0"/>
              <a:buChar char="*"/>
            </a:pPr>
            <a:r>
              <a:rPr lang="es-MX" sz="800" dirty="0">
                <a:solidFill>
                  <a:srgbClr val="595959"/>
                </a:solidFill>
              </a:rPr>
              <a:t>INICIO-  20-</a:t>
            </a:r>
            <a:r>
              <a:rPr lang="es-MX" sz="800" u="sng" dirty="0">
                <a:solidFill>
                  <a:srgbClr val="595959"/>
                </a:solidFill>
              </a:rPr>
              <a:t>marzo</a:t>
            </a:r>
            <a:r>
              <a:rPr lang="es-MX" sz="800" dirty="0">
                <a:solidFill>
                  <a:srgbClr val="595959"/>
                </a:solidFill>
              </a:rPr>
              <a:t>-2000  /  FINAL-  20-</a:t>
            </a:r>
            <a:r>
              <a:rPr lang="es-MX" sz="800" u="sng" dirty="0">
                <a:solidFill>
                  <a:srgbClr val="595959"/>
                </a:solidFill>
              </a:rPr>
              <a:t>enero</a:t>
            </a:r>
            <a:r>
              <a:rPr lang="es-MX" sz="800" dirty="0">
                <a:solidFill>
                  <a:srgbClr val="595959"/>
                </a:solidFill>
              </a:rPr>
              <a:t>-2000     </a:t>
            </a:r>
            <a:r>
              <a:rPr lang="es-MX" sz="1200" dirty="0">
                <a:solidFill>
                  <a:srgbClr val="6600CC"/>
                </a:solidFill>
              </a:rPr>
              <a:t>/</a:t>
            </a:r>
            <a:r>
              <a:rPr lang="es-MX" sz="800" dirty="0"/>
              <a:t>    </a:t>
            </a:r>
            <a:r>
              <a:rPr lang="es-MX" sz="800" dirty="0">
                <a:solidFill>
                  <a:srgbClr val="595959"/>
                </a:solidFill>
              </a:rPr>
              <a:t>INICIO-  20-enero-2000   /  FINAL-  20-marzo-2000</a:t>
            </a:r>
          </a:p>
          <a:p>
            <a:pPr marL="1257300" indent="-182563" algn="just">
              <a:buClr>
                <a:srgbClr val="6600CC"/>
              </a:buClr>
              <a:buSzPct val="125000"/>
              <a:buFont typeface="Arial Black" pitchFamily="34" charset="0"/>
              <a:buChar char="*"/>
            </a:pPr>
            <a:endParaRPr lang="es-MX" sz="100" dirty="0"/>
          </a:p>
          <a:p>
            <a:pPr marL="1257300" indent="-182563" algn="just">
              <a:buClr>
                <a:srgbClr val="6600CC"/>
              </a:buClr>
              <a:buSzPct val="125000"/>
              <a:buFont typeface="Arial Black" pitchFamily="34" charset="0"/>
              <a:buChar char="*"/>
            </a:pPr>
            <a:r>
              <a:rPr lang="es-MX" sz="800" dirty="0">
                <a:solidFill>
                  <a:srgbClr val="595959"/>
                </a:solidFill>
              </a:rPr>
              <a:t>INICIO-  20-marzo-</a:t>
            </a:r>
            <a:r>
              <a:rPr lang="es-MX" sz="800" u="sng" dirty="0">
                <a:solidFill>
                  <a:srgbClr val="595959"/>
                </a:solidFill>
              </a:rPr>
              <a:t>2005</a:t>
            </a:r>
            <a:r>
              <a:rPr lang="es-MX" sz="800" dirty="0">
                <a:solidFill>
                  <a:srgbClr val="595959"/>
                </a:solidFill>
              </a:rPr>
              <a:t>  /  FINAL-  20-enero-</a:t>
            </a:r>
            <a:r>
              <a:rPr lang="es-MX" sz="800" u="sng" dirty="0">
                <a:solidFill>
                  <a:srgbClr val="595959"/>
                </a:solidFill>
              </a:rPr>
              <a:t>2000</a:t>
            </a:r>
            <a:r>
              <a:rPr lang="es-MX" sz="800" dirty="0">
                <a:solidFill>
                  <a:srgbClr val="595959"/>
                </a:solidFill>
              </a:rPr>
              <a:t>    </a:t>
            </a:r>
            <a:r>
              <a:rPr lang="es-MX" sz="800" dirty="0"/>
              <a:t> </a:t>
            </a:r>
            <a:r>
              <a:rPr lang="es-MX" sz="1200" dirty="0">
                <a:solidFill>
                  <a:srgbClr val="6600CC"/>
                </a:solidFill>
              </a:rPr>
              <a:t>/</a:t>
            </a:r>
            <a:r>
              <a:rPr lang="es-MX" sz="800" dirty="0"/>
              <a:t>    </a:t>
            </a:r>
            <a:r>
              <a:rPr lang="es-MX" sz="800" dirty="0">
                <a:solidFill>
                  <a:srgbClr val="595959"/>
                </a:solidFill>
              </a:rPr>
              <a:t>INICIO-  20-enero-</a:t>
            </a:r>
            <a:r>
              <a:rPr lang="es-MX" sz="800" u="sng" dirty="0">
                <a:solidFill>
                  <a:srgbClr val="595959"/>
                </a:solidFill>
              </a:rPr>
              <a:t>2000</a:t>
            </a:r>
            <a:r>
              <a:rPr lang="es-MX" sz="800" dirty="0">
                <a:solidFill>
                  <a:srgbClr val="595959"/>
                </a:solidFill>
              </a:rPr>
              <a:t>   /  FINAL-  20-marzo-</a:t>
            </a:r>
            <a:r>
              <a:rPr lang="es-MX" sz="800" u="sng" dirty="0">
                <a:solidFill>
                  <a:srgbClr val="595959"/>
                </a:solidFill>
              </a:rPr>
              <a:t>2005</a:t>
            </a:r>
          </a:p>
          <a:p>
            <a:pPr marL="446088" indent="-182563" algn="just">
              <a:buClr>
                <a:srgbClr val="6600CC"/>
              </a:buClr>
              <a:buSzPct val="125000"/>
            </a:pPr>
            <a:endParaRPr lang="es-MX" sz="500" u="sng" dirty="0"/>
          </a:p>
          <a:p>
            <a:pPr marL="446088" indent="-182563" algn="just">
              <a:buClr>
                <a:srgbClr val="6600CC"/>
              </a:buClr>
              <a:buSzPct val="125000"/>
            </a:pPr>
            <a:endParaRPr lang="es-MX" sz="800" u="sng" dirty="0"/>
          </a:p>
          <a:p>
            <a:pPr marL="446088" indent="-182563" algn="just">
              <a:buClr>
                <a:srgbClr val="008000"/>
              </a:buClr>
              <a:buFont typeface="Arial" pitchFamily="34" charset="0"/>
              <a:buAutoNum type="arabicPeriod" startAt="5"/>
            </a:pPr>
            <a:r>
              <a:rPr lang="es-MX" sz="900" dirty="0">
                <a:solidFill>
                  <a:srgbClr val="008000"/>
                </a:solidFill>
              </a:rPr>
              <a:t>COLUMNA</a:t>
            </a:r>
            <a:r>
              <a:rPr lang="es-MX" sz="1000" dirty="0">
                <a:solidFill>
                  <a:srgbClr val="008000"/>
                </a:solidFill>
              </a:rPr>
              <a:t> “OBSERVACIONES”: </a:t>
            </a:r>
            <a:r>
              <a:rPr lang="es-MX" sz="1000" dirty="0">
                <a:solidFill>
                  <a:srgbClr val="000000"/>
                </a:solidFill>
              </a:rPr>
              <a:t>En este apartado se colocarán las particularidades del expediente, por ejemplo los tipos de soporte en el que se encuentra o algunas especificaciones más representativas; cualquier tipo de aclaración que se considere, incluir algunos datos que justifiquen el destino final propuesto; por ejemplo, copias, originales, en caso que los documentos que integran el expediente sean copias fotostáticas, indicar la ubicación de los expedientes originales, etc.</a:t>
            </a:r>
          </a:p>
          <a:p>
            <a:pPr marL="446088" indent="-182563" algn="just">
              <a:buClr>
                <a:srgbClr val="008000"/>
              </a:buClr>
              <a:buFont typeface="Arial" pitchFamily="34" charset="0"/>
              <a:buAutoNum type="arabicPeriod" startAt="5"/>
            </a:pPr>
            <a:endParaRPr lang="es-MX" sz="1000" dirty="0">
              <a:solidFill>
                <a:srgbClr val="FF0000"/>
              </a:solidFill>
            </a:endParaRPr>
          </a:p>
          <a:p>
            <a:pPr marL="446088" indent="-182563" algn="just">
              <a:buClr>
                <a:srgbClr val="008000"/>
              </a:buClr>
              <a:buFont typeface="Arial" pitchFamily="34" charset="0"/>
              <a:buAutoNum type="arabicPeriod" startAt="5"/>
            </a:pPr>
            <a:r>
              <a:rPr lang="es-MX" sz="1000" dirty="0">
                <a:solidFill>
                  <a:srgbClr val="000000"/>
                </a:solidFill>
              </a:rPr>
              <a:t>Las </a:t>
            </a:r>
            <a:r>
              <a:rPr lang="es-MX" sz="1000" dirty="0">
                <a:solidFill>
                  <a:srgbClr val="008000"/>
                </a:solidFill>
              </a:rPr>
              <a:t>celdas de toda una fila que no sean ocupadas </a:t>
            </a:r>
            <a:r>
              <a:rPr lang="es-ES" sz="1000" dirty="0">
                <a:solidFill>
                  <a:srgbClr val="000000"/>
                </a:solidFill>
              </a:rPr>
              <a:t>y que por tanto se encuentren sin información, deben ser canceladas con una línea en diagonal, la cual se puede realizar en formato digital o de forma manual</a:t>
            </a:r>
            <a:r>
              <a:rPr lang="es-MX" sz="1000" dirty="0">
                <a:solidFill>
                  <a:srgbClr val="000000"/>
                </a:solidFill>
              </a:rPr>
              <a:t>. En caso de ser no mas de tres filas estas se podrán eliminar.</a:t>
            </a:r>
          </a:p>
          <a:p>
            <a:pPr marL="446088" indent="-182563" algn="just">
              <a:buClr>
                <a:srgbClr val="008000"/>
              </a:buClr>
              <a:buFont typeface="Arial" pitchFamily="34" charset="0"/>
              <a:buAutoNum type="arabicPeriod" startAt="5"/>
            </a:pPr>
            <a:endParaRPr lang="es-MX" sz="1000" dirty="0">
              <a:solidFill>
                <a:srgbClr val="000000"/>
              </a:solidFill>
            </a:endParaRPr>
          </a:p>
          <a:p>
            <a:pPr marL="446088" indent="-182563" algn="just">
              <a:buClr>
                <a:srgbClr val="008000"/>
              </a:buClr>
              <a:buFont typeface="Arial" pitchFamily="34" charset="0"/>
              <a:buAutoNum type="arabicPeriod" startAt="5"/>
            </a:pPr>
            <a:r>
              <a:rPr lang="es-MX" sz="1000" dirty="0">
                <a:solidFill>
                  <a:srgbClr val="000000"/>
                </a:solidFill>
              </a:rPr>
              <a:t>En el área de contexto (por hoja), las FILAS no serán mayor a </a:t>
            </a:r>
            <a:r>
              <a:rPr lang="es-MX" sz="1000" dirty="0">
                <a:solidFill>
                  <a:srgbClr val="FF0000"/>
                </a:solidFill>
              </a:rPr>
              <a:t>14 </a:t>
            </a:r>
            <a:r>
              <a:rPr lang="es-MX" sz="1000" dirty="0">
                <a:solidFill>
                  <a:schemeClr val="tx1">
                    <a:lumMod val="95000"/>
                    <a:lumOff val="5000"/>
                  </a:schemeClr>
                </a:solidFill>
              </a:rPr>
              <a:t> ni menor a </a:t>
            </a:r>
            <a:r>
              <a:rPr lang="es-MX" sz="1000" dirty="0">
                <a:solidFill>
                  <a:srgbClr val="FF0000"/>
                </a:solidFill>
              </a:rPr>
              <a:t>7</a:t>
            </a:r>
            <a:r>
              <a:rPr lang="es-MX" sz="1000" dirty="0">
                <a:solidFill>
                  <a:schemeClr val="tx1">
                    <a:lumMod val="95000"/>
                    <a:lumOff val="5000"/>
                  </a:schemeClr>
                </a:solidFill>
              </a:rPr>
              <a:t>.</a:t>
            </a:r>
          </a:p>
          <a:p>
            <a:pPr marL="92075" indent="-357188" algn="ctr">
              <a:buClr>
                <a:srgbClr val="008000"/>
              </a:buClr>
              <a:tabLst>
                <a:tab pos="182563" algn="l"/>
              </a:tabLst>
            </a:pPr>
            <a:endParaRPr lang="es-MX" sz="1000" u="sng" dirty="0">
              <a:solidFill>
                <a:srgbClr val="FF0000"/>
              </a:solidFill>
              <a:effectLst>
                <a:outerShdw blurRad="38100" dist="38100" dir="2700000" algn="tl">
                  <a:srgbClr val="C0C0C0"/>
                </a:outerShdw>
              </a:effectLst>
              <a:uFill>
                <a:solidFill>
                  <a:srgbClr val="008000"/>
                </a:solidFill>
              </a:uFill>
              <a:latin typeface="Gill Sans MT" pitchFamily="34" charset="0"/>
            </a:endParaRPr>
          </a:p>
          <a:p>
            <a:pPr marL="92075" indent="-357188" algn="ctr">
              <a:buClr>
                <a:srgbClr val="008000"/>
              </a:buClr>
              <a:tabLst>
                <a:tab pos="182563" algn="l"/>
              </a:tabLst>
            </a:pPr>
            <a:r>
              <a:rPr lang="es-MX" sz="1400" u="sng" dirty="0">
                <a:solidFill>
                  <a:srgbClr val="FF0000"/>
                </a:solidFill>
                <a:effectLst>
                  <a:outerShdw blurRad="38100" dist="38100" dir="2700000" algn="tl">
                    <a:srgbClr val="C0C0C0"/>
                  </a:outerShdw>
                </a:effectLst>
                <a:uFill>
                  <a:solidFill>
                    <a:srgbClr val="008000"/>
                  </a:solidFill>
                </a:uFill>
                <a:latin typeface="Gill Sans MT" pitchFamily="34" charset="0"/>
              </a:rPr>
              <a:t>Área de Firmas</a:t>
            </a:r>
          </a:p>
          <a:p>
            <a:pPr marL="263525" indent="-173038" algn="just">
              <a:buClr>
                <a:srgbClr val="008000"/>
              </a:buClr>
              <a:buFont typeface="Arial" pitchFamily="34" charset="0"/>
              <a:buChar char="●"/>
              <a:defRPr/>
            </a:pPr>
            <a:endParaRPr lang="es-ES_tradnl" sz="1100" dirty="0">
              <a:solidFill>
                <a:srgbClr val="009900"/>
              </a:solidFill>
            </a:endParaRPr>
          </a:p>
          <a:p>
            <a:pPr marL="266700" indent="-180975" algn="just">
              <a:buClr>
                <a:srgbClr val="008000"/>
              </a:buClr>
              <a:buFont typeface="Arial" pitchFamily="34" charset="0"/>
              <a:buChar char="●"/>
            </a:pPr>
            <a:r>
              <a:rPr lang="es-ES_tradnl" sz="1100" u="sng" dirty="0">
                <a:solidFill>
                  <a:srgbClr val="FF0000"/>
                </a:solidFill>
                <a:uFill>
                  <a:solidFill>
                    <a:srgbClr val="009900"/>
                  </a:solidFill>
                </a:uFill>
              </a:rPr>
              <a:t>AMBOS ESCENARIOS:</a:t>
            </a:r>
          </a:p>
          <a:p>
            <a:pPr marL="266700" indent="-177800" algn="just">
              <a:buClr>
                <a:srgbClr val="008000"/>
              </a:buClr>
              <a:buFont typeface="Arial" pitchFamily="34" charset="0"/>
              <a:buAutoNum type="arabicPeriod"/>
            </a:pPr>
            <a:endParaRPr lang="es-ES_tradnl" sz="1000" dirty="0"/>
          </a:p>
          <a:p>
            <a:pPr marL="266700" indent="-177800" algn="just">
              <a:buClr>
                <a:srgbClr val="008000"/>
              </a:buClr>
              <a:buFont typeface="Arial" pitchFamily="34" charset="0"/>
              <a:buAutoNum type="arabicPeriod"/>
            </a:pPr>
            <a:r>
              <a:rPr lang="es-ES_tradnl" sz="1000" dirty="0"/>
              <a:t>En cada apartado se debe indicar el cargo de los servidores públicos competentes para firmar:</a:t>
            </a:r>
          </a:p>
          <a:p>
            <a:pPr marL="266700" indent="-177800" algn="just">
              <a:buClr>
                <a:srgbClr val="008000"/>
              </a:buClr>
              <a:buSzPct val="103000"/>
              <a:buFont typeface="Arial" pitchFamily="34" charset="0"/>
              <a:buChar char="•"/>
            </a:pPr>
            <a:endParaRPr lang="es-ES_tradnl" sz="500" dirty="0">
              <a:solidFill>
                <a:srgbClr val="FF0000"/>
              </a:solidFill>
            </a:endParaRPr>
          </a:p>
          <a:p>
            <a:pPr marL="355600" indent="-88900" algn="just">
              <a:buClr>
                <a:srgbClr val="008000"/>
              </a:buClr>
              <a:buSzPct val="103000"/>
              <a:buFont typeface="Arial" pitchFamily="34" charset="0"/>
              <a:buChar char="•"/>
            </a:pPr>
            <a:r>
              <a:rPr lang="es-ES_tradnl" sz="800" dirty="0">
                <a:solidFill>
                  <a:srgbClr val="008000"/>
                </a:solidFill>
              </a:rPr>
              <a:t>ELABORÓ</a:t>
            </a:r>
            <a:r>
              <a:rPr lang="es-ES_tradnl" sz="1000" dirty="0">
                <a:solidFill>
                  <a:srgbClr val="008000"/>
                </a:solidFill>
              </a:rPr>
              <a:t>: </a:t>
            </a:r>
            <a:r>
              <a:rPr lang="es-ES_tradnl" sz="1000" dirty="0"/>
              <a:t>Titular/Encargado del Área Generadora</a:t>
            </a:r>
          </a:p>
          <a:p>
            <a:pPr marL="355600" indent="-88900" algn="just">
              <a:buClr>
                <a:srgbClr val="008000"/>
              </a:buClr>
              <a:buSzPct val="103000"/>
              <a:buFont typeface="Arial" pitchFamily="34" charset="0"/>
              <a:buChar char="•"/>
            </a:pPr>
            <a:endParaRPr lang="es-ES_tradnl" sz="400" dirty="0"/>
          </a:p>
          <a:p>
            <a:pPr marL="355600" indent="-88900" algn="just">
              <a:buClr>
                <a:srgbClr val="008000"/>
              </a:buClr>
              <a:buSzPct val="103000"/>
              <a:buFont typeface="Arial" pitchFamily="34" charset="0"/>
              <a:buChar char="•"/>
            </a:pPr>
            <a:r>
              <a:rPr lang="es-ES_tradnl" sz="800" dirty="0">
                <a:solidFill>
                  <a:srgbClr val="008000"/>
                </a:solidFill>
              </a:rPr>
              <a:t>REVISÓ</a:t>
            </a:r>
            <a:r>
              <a:rPr lang="es-ES_tradnl" sz="1000" dirty="0">
                <a:solidFill>
                  <a:srgbClr val="008000"/>
                </a:solidFill>
              </a:rPr>
              <a:t>:</a:t>
            </a:r>
            <a:r>
              <a:rPr lang="es-ES_tradnl" sz="1000" dirty="0">
                <a:solidFill>
                  <a:srgbClr val="FF0000"/>
                </a:solidFill>
              </a:rPr>
              <a:t> </a:t>
            </a:r>
            <a:r>
              <a:rPr lang="es-ES_tradnl" sz="1000" dirty="0"/>
              <a:t>Titular del Área Coordinadora de Archivos</a:t>
            </a:r>
          </a:p>
          <a:p>
            <a:pPr marL="355600" indent="-88900" algn="just">
              <a:buClr>
                <a:srgbClr val="008000"/>
              </a:buClr>
              <a:buSzPct val="103000"/>
              <a:buFont typeface="Arial" pitchFamily="34" charset="0"/>
              <a:buChar char="•"/>
            </a:pPr>
            <a:endParaRPr lang="es-ES_tradnl" sz="400" dirty="0">
              <a:solidFill>
                <a:srgbClr val="FF0000"/>
              </a:solidFill>
            </a:endParaRPr>
          </a:p>
          <a:p>
            <a:pPr marL="355600" indent="-88900" algn="just">
              <a:buClr>
                <a:srgbClr val="008000"/>
              </a:buClr>
              <a:buSzPct val="103000"/>
              <a:buFont typeface="Arial" pitchFamily="34" charset="0"/>
              <a:buChar char="•"/>
            </a:pPr>
            <a:r>
              <a:rPr lang="es-ES_tradnl" sz="800" dirty="0">
                <a:solidFill>
                  <a:srgbClr val="008000"/>
                </a:solidFill>
              </a:rPr>
              <a:t>AUTORIZÓ</a:t>
            </a:r>
            <a:r>
              <a:rPr lang="es-ES_tradnl" sz="1000" dirty="0">
                <a:solidFill>
                  <a:srgbClr val="008000"/>
                </a:solidFill>
              </a:rPr>
              <a:t>:</a:t>
            </a:r>
            <a:r>
              <a:rPr lang="es-ES_tradnl" sz="1000" dirty="0">
                <a:solidFill>
                  <a:srgbClr val="FF0000"/>
                </a:solidFill>
              </a:rPr>
              <a:t> </a:t>
            </a:r>
            <a:r>
              <a:rPr lang="es-ES_tradnl" sz="1000" dirty="0"/>
              <a:t>Titular de la Unidad Administrativa o Superior Jerárquico Inmediato del Área Generadora</a:t>
            </a:r>
          </a:p>
          <a:p>
            <a:pPr marL="355600" indent="-88900" algn="just">
              <a:buClr>
                <a:srgbClr val="008000"/>
              </a:buClr>
              <a:buSzPct val="103000"/>
              <a:buFont typeface="Arial" pitchFamily="34" charset="0"/>
              <a:buChar char="•"/>
            </a:pPr>
            <a:endParaRPr lang="es-ES_tradnl" sz="400" dirty="0">
              <a:solidFill>
                <a:srgbClr val="FF0000"/>
              </a:solidFill>
            </a:endParaRPr>
          </a:p>
          <a:p>
            <a:pPr marL="355600" indent="-88900" algn="just">
              <a:buClr>
                <a:srgbClr val="008000"/>
              </a:buClr>
              <a:buSzPct val="103000"/>
              <a:buFont typeface="Arial" pitchFamily="34" charset="0"/>
              <a:buChar char="•"/>
            </a:pPr>
            <a:r>
              <a:rPr lang="es-ES_tradnl" sz="800" dirty="0">
                <a:solidFill>
                  <a:srgbClr val="008000"/>
                </a:solidFill>
              </a:rPr>
              <a:t>VALIDÓ</a:t>
            </a:r>
            <a:r>
              <a:rPr lang="es-ES_tradnl" sz="900" dirty="0">
                <a:solidFill>
                  <a:srgbClr val="008000"/>
                </a:solidFill>
              </a:rPr>
              <a:t>:</a:t>
            </a:r>
            <a:r>
              <a:rPr lang="es-ES_tradnl" sz="1000" dirty="0"/>
              <a:t> </a:t>
            </a:r>
            <a:r>
              <a:rPr lang="es-ES_tradnl" sz="900" dirty="0">
                <a:solidFill>
                  <a:srgbClr val="A800A8"/>
                </a:solidFill>
              </a:rPr>
              <a:t>“AUTORIDAD COMPETENTE</a:t>
            </a:r>
            <a:r>
              <a:rPr lang="es-ES_tradnl" sz="900" dirty="0"/>
              <a:t>” (Actualmente: Profesor y Licenciado Melito Austria Jiménez, Encargado de la Dirección del Archivo General del Estado)</a:t>
            </a:r>
            <a:endParaRPr lang="es-ES_tradnl" sz="1000" dirty="0"/>
          </a:p>
          <a:p>
            <a:pPr marL="266700" indent="-177800" algn="just">
              <a:buClr>
                <a:srgbClr val="008000"/>
              </a:buClr>
            </a:pPr>
            <a:endParaRPr lang="es-ES_tradnl" sz="500" dirty="0"/>
          </a:p>
          <a:p>
            <a:pPr marL="266700" indent="-177800" algn="just">
              <a:buClr>
                <a:srgbClr val="008000"/>
              </a:buClr>
              <a:buFont typeface="Arial" pitchFamily="34" charset="0"/>
              <a:buAutoNum type="arabicPeriod" startAt="2"/>
            </a:pPr>
            <a:r>
              <a:rPr lang="es-ES_tradnl" sz="1000" dirty="0"/>
              <a:t>Por tanto, debe firmar el Servidor Público Responsable del cargo indicado en cada apartado</a:t>
            </a:r>
          </a:p>
          <a:p>
            <a:pPr marL="266700" indent="-177800" algn="r">
              <a:buClr>
                <a:srgbClr val="008000"/>
              </a:buClr>
              <a:buFont typeface="Arial" pitchFamily="34" charset="0"/>
              <a:buAutoNum type="arabicPeriod" startAt="2"/>
            </a:pPr>
            <a:endParaRPr lang="es-ES_tradnl" sz="500" dirty="0"/>
          </a:p>
          <a:p>
            <a:pPr marL="266700" algn="just">
              <a:buClr>
                <a:srgbClr val="008000"/>
              </a:buClr>
            </a:pPr>
            <a:r>
              <a:rPr lang="es-ES_tradnl" sz="900" dirty="0">
                <a:solidFill>
                  <a:srgbClr val="008000"/>
                </a:solidFill>
              </a:rPr>
              <a:t>NOTA:</a:t>
            </a:r>
            <a:r>
              <a:rPr lang="es-ES_tradnl" sz="1000" dirty="0">
                <a:solidFill>
                  <a:srgbClr val="000000"/>
                </a:solidFill>
              </a:rPr>
              <a:t> </a:t>
            </a:r>
            <a:r>
              <a:rPr lang="es-ES_tradnl" sz="1000" dirty="0"/>
              <a:t>Se deja  espacio en blanco para la firma de la </a:t>
            </a:r>
            <a:r>
              <a:rPr lang="es-ES_tradnl" sz="1000" dirty="0">
                <a:solidFill>
                  <a:srgbClr val="A800A8"/>
                </a:solidFill>
              </a:rPr>
              <a:t>“AUTORIDAD COMPETENTE”</a:t>
            </a:r>
            <a:endParaRPr lang="es-ES" sz="1000" dirty="0">
              <a:solidFill>
                <a:srgbClr val="000000"/>
              </a:solidFill>
            </a:endParaRPr>
          </a:p>
          <a:p>
            <a:pPr marL="266700" indent="-177800" algn="just">
              <a:buClr>
                <a:srgbClr val="008000"/>
              </a:buClr>
              <a:buFont typeface="Arial" pitchFamily="34" charset="0"/>
              <a:buAutoNum type="arabicPeriod" startAt="2"/>
            </a:pPr>
            <a:endParaRPr lang="es-ES_tradnl" sz="500" dirty="0"/>
          </a:p>
          <a:p>
            <a:pPr marL="266700" indent="-177800" algn="just">
              <a:buClr>
                <a:srgbClr val="008000"/>
              </a:buClr>
              <a:buFont typeface="Arial" pitchFamily="34" charset="0"/>
              <a:buAutoNum type="arabicPeriod" startAt="3"/>
            </a:pPr>
            <a:r>
              <a:rPr lang="es-ES_tradnl" sz="1000" dirty="0"/>
              <a:t>El nombre, cargo y firma del Servidor Público Responsable del Área Generadora, deben coincidir con el </a:t>
            </a:r>
            <a:r>
              <a:rPr lang="es-ES_tradnl" sz="1000" dirty="0" err="1"/>
              <a:t>ofici</a:t>
            </a:r>
            <a:r>
              <a:rPr lang="es-MX" sz="1000" dirty="0"/>
              <a:t>o.</a:t>
            </a:r>
          </a:p>
          <a:p>
            <a:pPr marL="266700" indent="-177800" algn="just">
              <a:buClr>
                <a:srgbClr val="008000"/>
              </a:buClr>
              <a:buFont typeface="Arial" pitchFamily="34" charset="0"/>
              <a:buAutoNum type="arabicPeriod" startAt="3"/>
            </a:pPr>
            <a:endParaRPr lang="es-MX" sz="600" dirty="0"/>
          </a:p>
          <a:p>
            <a:pPr marL="266700" indent="-177800" algn="just">
              <a:buClr>
                <a:srgbClr val="008000"/>
              </a:buClr>
              <a:buFont typeface="Arial" pitchFamily="34" charset="0"/>
              <a:buAutoNum type="arabicPeriod" startAt="3"/>
            </a:pPr>
            <a:r>
              <a:rPr lang="es-ES_tradnl" sz="1000" dirty="0"/>
              <a:t>El nombre y cargo de los Servidores Públicos deben coincidir con los autorizados en el oficio del Área Generadora.</a:t>
            </a:r>
            <a:endParaRPr lang="es-MX" sz="1000" dirty="0">
              <a:solidFill>
                <a:srgbClr val="000000"/>
              </a:solidFill>
            </a:endParaRPr>
          </a:p>
        </p:txBody>
      </p:sp>
      <p:sp>
        <p:nvSpPr>
          <p:cNvPr id="6" name="8 Rectángulo redondeado">
            <a:extLst>
              <a:ext uri="{FF2B5EF4-FFF2-40B4-BE49-F238E27FC236}">
                <a16:creationId xmlns:a16="http://schemas.microsoft.com/office/drawing/2014/main" xmlns="" id="{0525E024-141D-43C1-B8AB-9FA8E927B879}"/>
              </a:ext>
            </a:extLst>
          </p:cNvPr>
          <p:cNvSpPr/>
          <p:nvPr/>
        </p:nvSpPr>
        <p:spPr bwMode="auto">
          <a:xfrm>
            <a:off x="4169828" y="1052860"/>
            <a:ext cx="571500" cy="215900"/>
          </a:xfrm>
          <a:prstGeom prst="roundRect">
            <a:avLst>
              <a:gd name="adj" fmla="val 16667"/>
            </a:avLst>
          </a:prstGeom>
          <a:noFill/>
          <a:ln w="15875" cap="rnd" cmpd="thinThick" algn="ctr">
            <a:solidFill>
              <a:srgbClr val="008000"/>
            </a:solidFill>
            <a:prstDash val="sysDot"/>
            <a:round/>
            <a:headEnd type="none" w="med" len="med"/>
            <a:tailEnd type="none" w="med" len="med"/>
          </a:ln>
          <a:effectLst>
            <a:outerShdw blurRad="50800" dist="50800" dir="5400000" algn="ctr" rotWithShape="0">
              <a:schemeClr val="bg1"/>
            </a:outerShdw>
          </a:effectLst>
        </p:spPr>
        <p:txBody>
          <a:bodyPr lIns="0" tIns="36000" rIns="0" bIns="36000" anchor="ctr" anchorCtr="1">
            <a:spAutoFit/>
          </a:bodyPr>
          <a:lstStyle/>
          <a:p>
            <a:pPr>
              <a:defRPr/>
            </a:pPr>
            <a:r>
              <a:rPr lang="es-ES_tradnl" sz="800" dirty="0">
                <a:solidFill>
                  <a:srgbClr val="6600CC"/>
                </a:solidFill>
              </a:rPr>
              <a:t>EJEMPLO</a:t>
            </a:r>
            <a:endParaRPr lang="es-ES" sz="900" dirty="0">
              <a:solidFill>
                <a:srgbClr val="6600CC"/>
              </a:solidFill>
            </a:endParaRPr>
          </a:p>
        </p:txBody>
      </p:sp>
    </p:spTree>
    <p:extLst>
      <p:ext uri="{BB962C8B-B14F-4D97-AF65-F5344CB8AC3E}">
        <p14:creationId xmlns:p14="http://schemas.microsoft.com/office/powerpoint/2010/main" val="3098237821"/>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C81EEAEA-6A77-4D51-9E1E-FC5B290643E4}"/>
              </a:ext>
            </a:extLst>
          </p:cNvPr>
          <p:cNvPicPr>
            <a:picLocks noChangeAspect="1"/>
          </p:cNvPicPr>
          <p:nvPr/>
        </p:nvPicPr>
        <p:blipFill>
          <a:blip r:embed="rId2"/>
          <a:stretch>
            <a:fillRect/>
          </a:stretch>
        </p:blipFill>
        <p:spPr>
          <a:xfrm>
            <a:off x="0" y="358522"/>
            <a:ext cx="9144000" cy="6140956"/>
          </a:xfrm>
          <a:prstGeom prst="rect">
            <a:avLst/>
          </a:prstGeom>
        </p:spPr>
      </p:pic>
    </p:spTree>
    <p:extLst>
      <p:ext uri="{BB962C8B-B14F-4D97-AF65-F5344CB8AC3E}">
        <p14:creationId xmlns:p14="http://schemas.microsoft.com/office/powerpoint/2010/main" val="251152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E2612922-41D1-4FDA-8D46-84F792B19336}"/>
              </a:ext>
            </a:extLst>
          </p:cNvPr>
          <p:cNvPicPr>
            <a:picLocks noChangeAspect="1"/>
          </p:cNvPicPr>
          <p:nvPr/>
        </p:nvPicPr>
        <p:blipFill>
          <a:blip r:embed="rId2"/>
          <a:stretch>
            <a:fillRect/>
          </a:stretch>
        </p:blipFill>
        <p:spPr>
          <a:xfrm>
            <a:off x="0" y="289948"/>
            <a:ext cx="9144000" cy="6278104"/>
          </a:xfrm>
          <a:prstGeom prst="rect">
            <a:avLst/>
          </a:prstGeom>
        </p:spPr>
      </p:pic>
    </p:spTree>
    <p:extLst>
      <p:ext uri="{BB962C8B-B14F-4D97-AF65-F5344CB8AC3E}">
        <p14:creationId xmlns:p14="http://schemas.microsoft.com/office/powerpoint/2010/main" val="406287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6F49629A-AAC9-4FC7-8566-E498E1ABC38D}"/>
              </a:ext>
            </a:extLst>
          </p:cNvPr>
          <p:cNvPicPr>
            <a:picLocks noChangeAspect="1"/>
          </p:cNvPicPr>
          <p:nvPr/>
        </p:nvPicPr>
        <p:blipFill>
          <a:blip r:embed="rId2"/>
          <a:stretch>
            <a:fillRect/>
          </a:stretch>
        </p:blipFill>
        <p:spPr>
          <a:xfrm>
            <a:off x="3375463" y="17766"/>
            <a:ext cx="5569517" cy="6883508"/>
          </a:xfrm>
          <a:prstGeom prst="rect">
            <a:avLst/>
          </a:prstGeom>
        </p:spPr>
      </p:pic>
      <p:sp>
        <p:nvSpPr>
          <p:cNvPr id="3" name="Rectángulo 2">
            <a:extLst>
              <a:ext uri="{FF2B5EF4-FFF2-40B4-BE49-F238E27FC236}">
                <a16:creationId xmlns:a16="http://schemas.microsoft.com/office/drawing/2014/main" xmlns="" id="{720CD3D8-87E9-49A4-A979-7263F350FD2A}"/>
              </a:ext>
            </a:extLst>
          </p:cNvPr>
          <p:cNvSpPr/>
          <p:nvPr/>
        </p:nvSpPr>
        <p:spPr>
          <a:xfrm>
            <a:off x="179512" y="2276872"/>
            <a:ext cx="3071442" cy="115212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s-MX" sz="1600" u="sng" dirty="0">
                <a:solidFill>
                  <a:schemeClr val="tx1"/>
                </a:solidFill>
                <a:latin typeface="Arial" panose="020B0604020202020204" pitchFamily="34" charset="0"/>
                <a:cs typeface="Arial" panose="020B0604020202020204" pitchFamily="34" charset="0"/>
              </a:rPr>
              <a:t> FICHA DE REVISIÓN</a:t>
            </a:r>
            <a:endParaRPr lang="es-MX"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484016"/>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16460</TotalTime>
  <Words>1670</Words>
  <Application>Microsoft Office PowerPoint</Application>
  <PresentationFormat>Carta (216 x 279 mm)</PresentationFormat>
  <Paragraphs>259</Paragraphs>
  <Slides>11</Slides>
  <Notes>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11</vt:i4>
      </vt:variant>
    </vt:vector>
  </HeadingPairs>
  <TitlesOfParts>
    <vt:vector size="20" baseType="lpstr">
      <vt:lpstr>Arial</vt:lpstr>
      <vt:lpstr>Arial Black</vt:lpstr>
      <vt:lpstr>BankGothic Md BT</vt:lpstr>
      <vt:lpstr>Calibri</vt:lpstr>
      <vt:lpstr>Engravers MT</vt:lpstr>
      <vt:lpstr>Gill Sans MT</vt:lpstr>
      <vt:lpstr>ITC Avant Garde Gothic</vt:lpstr>
      <vt:lpstr>Wingdings</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Gobierno del Estado de Hidalgo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Imagen Institucional</dc:creator>
  <cp:lastModifiedBy>SILVINA PAULIN TORRES</cp:lastModifiedBy>
  <cp:revision>4609</cp:revision>
  <cp:lastPrinted>2019-11-12T22:08:40Z</cp:lastPrinted>
  <dcterms:created xsi:type="dcterms:W3CDTF">2007-04-19T12:59:17Z</dcterms:created>
  <dcterms:modified xsi:type="dcterms:W3CDTF">2022-10-21T21:03:19Z</dcterms:modified>
</cp:coreProperties>
</file>